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44"/>
  </p:notesMasterIdLst>
  <p:handoutMasterIdLst>
    <p:handoutMasterId r:id="rId45"/>
  </p:handoutMasterIdLst>
  <p:sldIdLst>
    <p:sldId id="256" r:id="rId6"/>
    <p:sldId id="391" r:id="rId7"/>
    <p:sldId id="444" r:id="rId8"/>
    <p:sldId id="497" r:id="rId9"/>
    <p:sldId id="476" r:id="rId10"/>
    <p:sldId id="477" r:id="rId11"/>
    <p:sldId id="481" r:id="rId12"/>
    <p:sldId id="482" r:id="rId13"/>
    <p:sldId id="501" r:id="rId14"/>
    <p:sldId id="502" r:id="rId15"/>
    <p:sldId id="503" r:id="rId16"/>
    <p:sldId id="484" r:id="rId17"/>
    <p:sldId id="500" r:id="rId18"/>
    <p:sldId id="499" r:id="rId19"/>
    <p:sldId id="427" r:id="rId20"/>
    <p:sldId id="493" r:id="rId21"/>
    <p:sldId id="494" r:id="rId22"/>
    <p:sldId id="504" r:id="rId23"/>
    <p:sldId id="510" r:id="rId24"/>
    <p:sldId id="509" r:id="rId25"/>
    <p:sldId id="462" r:id="rId26"/>
    <p:sldId id="489" r:id="rId27"/>
    <p:sldId id="458" r:id="rId28"/>
    <p:sldId id="472" r:id="rId29"/>
    <p:sldId id="473" r:id="rId30"/>
    <p:sldId id="474" r:id="rId31"/>
    <p:sldId id="457" r:id="rId32"/>
    <p:sldId id="442" r:id="rId33"/>
    <p:sldId id="492" r:id="rId34"/>
    <p:sldId id="490" r:id="rId35"/>
    <p:sldId id="491" r:id="rId36"/>
    <p:sldId id="507" r:id="rId37"/>
    <p:sldId id="508" r:id="rId38"/>
    <p:sldId id="506" r:id="rId39"/>
    <p:sldId id="505" r:id="rId40"/>
    <p:sldId id="478" r:id="rId41"/>
    <p:sldId id="480" r:id="rId42"/>
    <p:sldId id="479" r:id="rId43"/>
  </p:sldIdLst>
  <p:sldSz cx="9144000" cy="6858000" type="screen4x3"/>
  <p:notesSz cx="6808788" cy="9940925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8B8C992A-80ED-4F56-A6D0-F1A712929EC1}">
          <p14:sldIdLst>
            <p14:sldId id="256"/>
            <p14:sldId id="391"/>
            <p14:sldId id="444"/>
            <p14:sldId id="497"/>
            <p14:sldId id="476"/>
            <p14:sldId id="477"/>
            <p14:sldId id="481"/>
            <p14:sldId id="482"/>
            <p14:sldId id="501"/>
            <p14:sldId id="502"/>
            <p14:sldId id="503"/>
            <p14:sldId id="484"/>
            <p14:sldId id="500"/>
            <p14:sldId id="499"/>
            <p14:sldId id="427"/>
            <p14:sldId id="493"/>
            <p14:sldId id="494"/>
            <p14:sldId id="504"/>
            <p14:sldId id="510"/>
            <p14:sldId id="509"/>
            <p14:sldId id="462"/>
            <p14:sldId id="489"/>
            <p14:sldId id="458"/>
            <p14:sldId id="472"/>
            <p14:sldId id="473"/>
            <p14:sldId id="474"/>
            <p14:sldId id="457"/>
            <p14:sldId id="442"/>
            <p14:sldId id="492"/>
            <p14:sldId id="490"/>
            <p14:sldId id="491"/>
            <p14:sldId id="507"/>
            <p14:sldId id="508"/>
            <p14:sldId id="506"/>
            <p14:sldId id="505"/>
            <p14:sldId id="478"/>
            <p14:sldId id="480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i Tuokko" initials="RT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CA"/>
    <a:srgbClr val="99FF66"/>
    <a:srgbClr val="00FF00"/>
    <a:srgbClr val="AFABAB"/>
    <a:srgbClr val="4BAFA9"/>
    <a:srgbClr val="BEE396"/>
    <a:srgbClr val="C4BD97"/>
    <a:srgbClr val="996633"/>
    <a:srgbClr val="F1E7E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Vaalea tyyli 1 - Korostu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Tumma tyyli 2 - Korostus 1/Korostu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Vaalea tyyl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ematyyli 1 - Korostu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ematyyli 1 - Korostu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ematyyli 1 - Korostu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ematyyli 1 - Korostu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ematyyli 1 - Korostu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eematyyli 2 - Korostu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ematyyli 2 - Korostu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ematyyli 2 - Korostu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ematyyli 2 - Korostu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Normaali tyyli 4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86" autoAdjust="0"/>
  </p:normalViewPr>
  <p:slideViewPr>
    <p:cSldViewPr snapToGrid="0"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9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4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F1041-662D-43CF-9F49-6ABF3DF789A1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</dgm:pt>
    <dgm:pt modelId="{817C268B-1147-406E-805C-0E33050469D1}">
      <dgm:prSet phldrT="[Teksti]" custT="1"/>
      <dgm:spPr/>
      <dgm:t>
        <a:bodyPr/>
        <a:lstStyle/>
        <a:p>
          <a:r>
            <a:rPr lang="fi-FI" sz="900" dirty="0">
              <a:latin typeface="Calibri" panose="020F0502020204030204" pitchFamily="34" charset="0"/>
            </a:rPr>
            <a:t>Suunnittelu 10/15–08/17</a:t>
          </a:r>
          <a:endParaRPr lang="fi-FI" sz="500" dirty="0">
            <a:latin typeface="Calibri" panose="020F0502020204030204" pitchFamily="34" charset="0"/>
          </a:endParaRPr>
        </a:p>
      </dgm:t>
    </dgm:pt>
    <dgm:pt modelId="{3BDDE08B-95F3-46F7-9EDF-40C50B62C379}" type="parTrans" cxnId="{2B63997A-682F-4355-B4AF-3D5DBC27B6EC}">
      <dgm:prSet/>
      <dgm:spPr/>
      <dgm:t>
        <a:bodyPr/>
        <a:lstStyle/>
        <a:p>
          <a:endParaRPr lang="fi-FI"/>
        </a:p>
      </dgm:t>
    </dgm:pt>
    <dgm:pt modelId="{848D04F3-AE84-4BDB-8A6D-C1D229B03802}" type="sibTrans" cxnId="{2B63997A-682F-4355-B4AF-3D5DBC27B6EC}">
      <dgm:prSet/>
      <dgm:spPr/>
      <dgm:t>
        <a:bodyPr/>
        <a:lstStyle/>
        <a:p>
          <a:endParaRPr lang="fi-FI"/>
        </a:p>
      </dgm:t>
    </dgm:pt>
    <dgm:pt modelId="{59787563-3AF3-4985-B073-F28E147DAA0D}" type="pres">
      <dgm:prSet presAssocID="{FB7F1041-662D-43CF-9F49-6ABF3DF789A1}" presName="Name0" presStyleCnt="0">
        <dgm:presLayoutVars>
          <dgm:dir/>
          <dgm:animLvl val="lvl"/>
          <dgm:resizeHandles val="exact"/>
        </dgm:presLayoutVars>
      </dgm:prSet>
      <dgm:spPr/>
    </dgm:pt>
    <dgm:pt modelId="{D65592FD-4860-4A5C-9BC8-73848C5721CD}" type="pres">
      <dgm:prSet presAssocID="{FB7F1041-662D-43CF-9F49-6ABF3DF789A1}" presName="dummy" presStyleCnt="0"/>
      <dgm:spPr/>
    </dgm:pt>
    <dgm:pt modelId="{2239F19B-CBD9-4939-A4B2-B5F751EC49D6}" type="pres">
      <dgm:prSet presAssocID="{FB7F1041-662D-43CF-9F49-6ABF3DF789A1}" presName="linH" presStyleCnt="0"/>
      <dgm:spPr/>
    </dgm:pt>
    <dgm:pt modelId="{0A961F07-B6A9-4791-88A3-8DD3FD8CB068}" type="pres">
      <dgm:prSet presAssocID="{FB7F1041-662D-43CF-9F49-6ABF3DF789A1}" presName="padding1" presStyleCnt="0"/>
      <dgm:spPr/>
    </dgm:pt>
    <dgm:pt modelId="{8A09EF85-17B4-4349-B517-55FA5096B7EA}" type="pres">
      <dgm:prSet presAssocID="{817C268B-1147-406E-805C-0E33050469D1}" presName="linV" presStyleCnt="0"/>
      <dgm:spPr/>
    </dgm:pt>
    <dgm:pt modelId="{58FC061B-1549-42BA-A441-0C247C03AD78}" type="pres">
      <dgm:prSet presAssocID="{817C268B-1147-406E-805C-0E33050469D1}" presName="spVertical1" presStyleCnt="0"/>
      <dgm:spPr/>
    </dgm:pt>
    <dgm:pt modelId="{3880FEA0-9D89-4674-B4E1-C6EB27CBE5F2}" type="pres">
      <dgm:prSet presAssocID="{817C268B-1147-406E-805C-0E33050469D1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11E344E-3E83-4B8F-BBDF-73BCE0A025B3}" type="pres">
      <dgm:prSet presAssocID="{817C268B-1147-406E-805C-0E33050469D1}" presName="spVertical2" presStyleCnt="0"/>
      <dgm:spPr/>
    </dgm:pt>
    <dgm:pt modelId="{444176AE-84F5-45C9-9B7D-DFA3577836BC}" type="pres">
      <dgm:prSet presAssocID="{817C268B-1147-406E-805C-0E33050469D1}" presName="spVertical3" presStyleCnt="0"/>
      <dgm:spPr/>
    </dgm:pt>
    <dgm:pt modelId="{9A7F4766-D922-41B8-8999-C024F521457E}" type="pres">
      <dgm:prSet presAssocID="{FB7F1041-662D-43CF-9F49-6ABF3DF789A1}" presName="padding2" presStyleCnt="0"/>
      <dgm:spPr/>
    </dgm:pt>
    <dgm:pt modelId="{0FD34E97-A596-4B9C-A88F-FC2E7474CA22}" type="pres">
      <dgm:prSet presAssocID="{FB7F1041-662D-43CF-9F49-6ABF3DF789A1}" presName="negArrow" presStyleCnt="0"/>
      <dgm:spPr/>
    </dgm:pt>
    <dgm:pt modelId="{FB6FE847-89AD-4881-A89E-E9D667F863AC}" type="pres">
      <dgm:prSet presAssocID="{FB7F1041-662D-43CF-9F49-6ABF3DF789A1}" presName="backgroundArrow" presStyleLbl="node1" presStyleIdx="0" presStyleCnt="1" custLinFactNeighborX="83961" custLinFactNeighborY="-28101"/>
      <dgm:spPr/>
    </dgm:pt>
  </dgm:ptLst>
  <dgm:cxnLst>
    <dgm:cxn modelId="{FB2F1F2C-2C60-4798-AECD-9A32887148D6}" type="presOf" srcId="{817C268B-1147-406E-805C-0E33050469D1}" destId="{3880FEA0-9D89-4674-B4E1-C6EB27CBE5F2}" srcOrd="0" destOrd="0" presId="urn:microsoft.com/office/officeart/2005/8/layout/hProcess3"/>
    <dgm:cxn modelId="{2B63997A-682F-4355-B4AF-3D5DBC27B6EC}" srcId="{FB7F1041-662D-43CF-9F49-6ABF3DF789A1}" destId="{817C268B-1147-406E-805C-0E33050469D1}" srcOrd="0" destOrd="0" parTransId="{3BDDE08B-95F3-46F7-9EDF-40C50B62C379}" sibTransId="{848D04F3-AE84-4BDB-8A6D-C1D229B03802}"/>
    <dgm:cxn modelId="{281536DC-E7B7-499B-85C7-7D6E6D71CFA2}" type="presOf" srcId="{FB7F1041-662D-43CF-9F49-6ABF3DF789A1}" destId="{59787563-3AF3-4985-B073-F28E147DAA0D}" srcOrd="0" destOrd="0" presId="urn:microsoft.com/office/officeart/2005/8/layout/hProcess3"/>
    <dgm:cxn modelId="{BF1FD153-60ED-4D8D-AD31-E1DDD33659C0}" type="presParOf" srcId="{59787563-3AF3-4985-B073-F28E147DAA0D}" destId="{D65592FD-4860-4A5C-9BC8-73848C5721CD}" srcOrd="0" destOrd="0" presId="urn:microsoft.com/office/officeart/2005/8/layout/hProcess3"/>
    <dgm:cxn modelId="{514ECC06-356F-41A5-93F3-2A86AF861279}" type="presParOf" srcId="{59787563-3AF3-4985-B073-F28E147DAA0D}" destId="{2239F19B-CBD9-4939-A4B2-B5F751EC49D6}" srcOrd="1" destOrd="0" presId="urn:microsoft.com/office/officeart/2005/8/layout/hProcess3"/>
    <dgm:cxn modelId="{91190F2C-6912-48CD-A16C-E3AC9411FA43}" type="presParOf" srcId="{2239F19B-CBD9-4939-A4B2-B5F751EC49D6}" destId="{0A961F07-B6A9-4791-88A3-8DD3FD8CB068}" srcOrd="0" destOrd="0" presId="urn:microsoft.com/office/officeart/2005/8/layout/hProcess3"/>
    <dgm:cxn modelId="{D67FEAE4-DEE1-42EC-A1DF-7A732D2F31A7}" type="presParOf" srcId="{2239F19B-CBD9-4939-A4B2-B5F751EC49D6}" destId="{8A09EF85-17B4-4349-B517-55FA5096B7EA}" srcOrd="1" destOrd="0" presId="urn:microsoft.com/office/officeart/2005/8/layout/hProcess3"/>
    <dgm:cxn modelId="{8490D88E-1AA3-46A1-90EF-EFC8C0DBB03A}" type="presParOf" srcId="{8A09EF85-17B4-4349-B517-55FA5096B7EA}" destId="{58FC061B-1549-42BA-A441-0C247C03AD78}" srcOrd="0" destOrd="0" presId="urn:microsoft.com/office/officeart/2005/8/layout/hProcess3"/>
    <dgm:cxn modelId="{272D377C-C19A-4309-897C-EDFDF2571CB3}" type="presParOf" srcId="{8A09EF85-17B4-4349-B517-55FA5096B7EA}" destId="{3880FEA0-9D89-4674-B4E1-C6EB27CBE5F2}" srcOrd="1" destOrd="0" presId="urn:microsoft.com/office/officeart/2005/8/layout/hProcess3"/>
    <dgm:cxn modelId="{E6570F31-6BCA-49B2-AA5D-C3DCD96AA5A2}" type="presParOf" srcId="{8A09EF85-17B4-4349-B517-55FA5096B7EA}" destId="{311E344E-3E83-4B8F-BBDF-73BCE0A025B3}" srcOrd="2" destOrd="0" presId="urn:microsoft.com/office/officeart/2005/8/layout/hProcess3"/>
    <dgm:cxn modelId="{9A3D73FC-DD3A-48CC-BA6C-9D9ACEBDE17B}" type="presParOf" srcId="{8A09EF85-17B4-4349-B517-55FA5096B7EA}" destId="{444176AE-84F5-45C9-9B7D-DFA3577836BC}" srcOrd="3" destOrd="0" presId="urn:microsoft.com/office/officeart/2005/8/layout/hProcess3"/>
    <dgm:cxn modelId="{BBA71B30-9A91-4763-AE4D-302CA5D839CF}" type="presParOf" srcId="{2239F19B-CBD9-4939-A4B2-B5F751EC49D6}" destId="{9A7F4766-D922-41B8-8999-C024F521457E}" srcOrd="2" destOrd="0" presId="urn:microsoft.com/office/officeart/2005/8/layout/hProcess3"/>
    <dgm:cxn modelId="{2D289588-70A6-4B50-8DE4-706FDCEC9F3F}" type="presParOf" srcId="{2239F19B-CBD9-4939-A4B2-B5F751EC49D6}" destId="{0FD34E97-A596-4B9C-A88F-FC2E7474CA22}" srcOrd="3" destOrd="0" presId="urn:microsoft.com/office/officeart/2005/8/layout/hProcess3"/>
    <dgm:cxn modelId="{A17B5F4B-0C50-49AE-BB20-84C27963D30F}" type="presParOf" srcId="{2239F19B-CBD9-4939-A4B2-B5F751EC49D6}" destId="{FB6FE847-89AD-4881-A89E-E9D667F863AC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E8B0C-766D-4C27-A0C2-4F5CF0DBA55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7890F9E-1DC4-43DE-A086-9CE5B3CA32FE}">
      <dgm:prSet phldrT="[Teksti]" custT="1"/>
      <dgm:spPr/>
      <dgm:t>
        <a:bodyPr/>
        <a:lstStyle/>
        <a:p>
          <a:r>
            <a:rPr lang="fi-FI" sz="900" dirty="0">
              <a:latin typeface="Calibri" panose="020F0502020204030204" pitchFamily="34" charset="0"/>
            </a:rPr>
            <a:t>Rakennustyöt Jyväskylä-Äänekoski 05/16–08/17</a:t>
          </a:r>
        </a:p>
      </dgm:t>
    </dgm:pt>
    <dgm:pt modelId="{495705A6-6FC7-4FEC-9B68-9D5AF9038A6B}" type="parTrans" cxnId="{31AFE4F3-C7B7-42BE-BF5A-6D345CBA0C7B}">
      <dgm:prSet/>
      <dgm:spPr/>
      <dgm:t>
        <a:bodyPr/>
        <a:lstStyle/>
        <a:p>
          <a:endParaRPr lang="fi-FI"/>
        </a:p>
      </dgm:t>
    </dgm:pt>
    <dgm:pt modelId="{8C5A44B7-0875-45C8-9E77-5F0B60A7F444}" type="sibTrans" cxnId="{31AFE4F3-C7B7-42BE-BF5A-6D345CBA0C7B}">
      <dgm:prSet/>
      <dgm:spPr/>
      <dgm:t>
        <a:bodyPr/>
        <a:lstStyle/>
        <a:p>
          <a:endParaRPr lang="fi-FI"/>
        </a:p>
      </dgm:t>
    </dgm:pt>
    <dgm:pt modelId="{27A88252-6FF4-446E-92DD-CD96306C4B75}" type="pres">
      <dgm:prSet presAssocID="{3F2E8B0C-766D-4C27-A0C2-4F5CF0DBA55B}" presName="Name0" presStyleCnt="0">
        <dgm:presLayoutVars>
          <dgm:dir/>
          <dgm:animLvl val="lvl"/>
          <dgm:resizeHandles val="exact"/>
        </dgm:presLayoutVars>
      </dgm:prSet>
      <dgm:spPr/>
    </dgm:pt>
    <dgm:pt modelId="{6E167A11-58DE-4B36-A537-78EDC9863597}" type="pres">
      <dgm:prSet presAssocID="{3F2E8B0C-766D-4C27-A0C2-4F5CF0DBA55B}" presName="dummy" presStyleCnt="0"/>
      <dgm:spPr/>
    </dgm:pt>
    <dgm:pt modelId="{4611B0D7-B9D3-4831-8D66-2D3313DB71FD}" type="pres">
      <dgm:prSet presAssocID="{3F2E8B0C-766D-4C27-A0C2-4F5CF0DBA55B}" presName="linH" presStyleCnt="0"/>
      <dgm:spPr/>
    </dgm:pt>
    <dgm:pt modelId="{A8ADA77C-DD25-4F06-91A1-3D181630F8AA}" type="pres">
      <dgm:prSet presAssocID="{3F2E8B0C-766D-4C27-A0C2-4F5CF0DBA55B}" presName="padding1" presStyleCnt="0"/>
      <dgm:spPr/>
    </dgm:pt>
    <dgm:pt modelId="{62A1188E-13A1-4E0D-A179-61FC426E16AC}" type="pres">
      <dgm:prSet presAssocID="{07890F9E-1DC4-43DE-A086-9CE5B3CA32FE}" presName="linV" presStyleCnt="0"/>
      <dgm:spPr/>
    </dgm:pt>
    <dgm:pt modelId="{62BC5BFB-A3F8-4EDE-86B5-3E120584F698}" type="pres">
      <dgm:prSet presAssocID="{07890F9E-1DC4-43DE-A086-9CE5B3CA32FE}" presName="spVertical1" presStyleCnt="0"/>
      <dgm:spPr/>
    </dgm:pt>
    <dgm:pt modelId="{7FCCA415-1D2A-42D9-9D79-F4DC9E1ED146}" type="pres">
      <dgm:prSet presAssocID="{07890F9E-1DC4-43DE-A086-9CE5B3CA32FE}" presName="parTx" presStyleLbl="revTx" presStyleIdx="0" presStyleCnt="1" custScaleX="146919" custScaleY="167479" custLinFactNeighborX="-11442" custLinFactNeighborY="8917">
        <dgm:presLayoutVars>
          <dgm:chMax val="0"/>
          <dgm:chPref val="0"/>
          <dgm:bulletEnabled val="1"/>
        </dgm:presLayoutVars>
      </dgm:prSet>
      <dgm:spPr/>
    </dgm:pt>
    <dgm:pt modelId="{D796BE75-EFB8-4437-A2A5-A912C406731F}" type="pres">
      <dgm:prSet presAssocID="{07890F9E-1DC4-43DE-A086-9CE5B3CA32FE}" presName="spVertical2" presStyleCnt="0"/>
      <dgm:spPr/>
    </dgm:pt>
    <dgm:pt modelId="{D764442F-2247-4257-ABA1-5CF4B7844E7F}" type="pres">
      <dgm:prSet presAssocID="{07890F9E-1DC4-43DE-A086-9CE5B3CA32FE}" presName="spVertical3" presStyleCnt="0"/>
      <dgm:spPr/>
    </dgm:pt>
    <dgm:pt modelId="{2872627B-5C79-403D-858D-784FFC7831D7}" type="pres">
      <dgm:prSet presAssocID="{3F2E8B0C-766D-4C27-A0C2-4F5CF0DBA55B}" presName="padding2" presStyleCnt="0"/>
      <dgm:spPr/>
    </dgm:pt>
    <dgm:pt modelId="{91B78DF2-9DCB-4FF8-8569-E792AC730470}" type="pres">
      <dgm:prSet presAssocID="{3F2E8B0C-766D-4C27-A0C2-4F5CF0DBA55B}" presName="negArrow" presStyleCnt="0"/>
      <dgm:spPr/>
    </dgm:pt>
    <dgm:pt modelId="{24F3EF84-10AB-499B-9B05-CAA8219D0925}" type="pres">
      <dgm:prSet presAssocID="{3F2E8B0C-766D-4C27-A0C2-4F5CF0DBA55B}" presName="backgroundArrow" presStyleLbl="node1" presStyleIdx="0" presStyleCnt="1" custScaleY="131948" custLinFactNeighborX="898" custLinFactNeighborY="-51142"/>
      <dgm:spPr>
        <a:solidFill>
          <a:schemeClr val="accent6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</dgm:ptLst>
  <dgm:cxnLst>
    <dgm:cxn modelId="{EC62A24F-A06F-42FB-A75E-00112D2A3FDD}" type="presOf" srcId="{07890F9E-1DC4-43DE-A086-9CE5B3CA32FE}" destId="{7FCCA415-1D2A-42D9-9D79-F4DC9E1ED146}" srcOrd="0" destOrd="0" presId="urn:microsoft.com/office/officeart/2005/8/layout/hProcess3"/>
    <dgm:cxn modelId="{56B751DE-E015-4C1D-885D-E9AC0FD89786}" type="presOf" srcId="{3F2E8B0C-766D-4C27-A0C2-4F5CF0DBA55B}" destId="{27A88252-6FF4-446E-92DD-CD96306C4B75}" srcOrd="0" destOrd="0" presId="urn:microsoft.com/office/officeart/2005/8/layout/hProcess3"/>
    <dgm:cxn modelId="{31AFE4F3-C7B7-42BE-BF5A-6D345CBA0C7B}" srcId="{3F2E8B0C-766D-4C27-A0C2-4F5CF0DBA55B}" destId="{07890F9E-1DC4-43DE-A086-9CE5B3CA32FE}" srcOrd="0" destOrd="0" parTransId="{495705A6-6FC7-4FEC-9B68-9D5AF9038A6B}" sibTransId="{8C5A44B7-0875-45C8-9E77-5F0B60A7F444}"/>
    <dgm:cxn modelId="{494383D6-032A-4F64-82DF-A8C4540AAFC6}" type="presParOf" srcId="{27A88252-6FF4-446E-92DD-CD96306C4B75}" destId="{6E167A11-58DE-4B36-A537-78EDC9863597}" srcOrd="0" destOrd="0" presId="urn:microsoft.com/office/officeart/2005/8/layout/hProcess3"/>
    <dgm:cxn modelId="{846442F2-8F2A-4F14-A9C4-894197CAF16F}" type="presParOf" srcId="{27A88252-6FF4-446E-92DD-CD96306C4B75}" destId="{4611B0D7-B9D3-4831-8D66-2D3313DB71FD}" srcOrd="1" destOrd="0" presId="urn:microsoft.com/office/officeart/2005/8/layout/hProcess3"/>
    <dgm:cxn modelId="{10CA62D1-302E-4A4B-9DFF-407F58C5F7F2}" type="presParOf" srcId="{4611B0D7-B9D3-4831-8D66-2D3313DB71FD}" destId="{A8ADA77C-DD25-4F06-91A1-3D181630F8AA}" srcOrd="0" destOrd="0" presId="urn:microsoft.com/office/officeart/2005/8/layout/hProcess3"/>
    <dgm:cxn modelId="{08806DBE-090B-4CA2-9F9D-6951FB6B6B6A}" type="presParOf" srcId="{4611B0D7-B9D3-4831-8D66-2D3313DB71FD}" destId="{62A1188E-13A1-4E0D-A179-61FC426E16AC}" srcOrd="1" destOrd="0" presId="urn:microsoft.com/office/officeart/2005/8/layout/hProcess3"/>
    <dgm:cxn modelId="{7EF0E74C-E4B6-4C92-B0CC-FC8EF2925F74}" type="presParOf" srcId="{62A1188E-13A1-4E0D-A179-61FC426E16AC}" destId="{62BC5BFB-A3F8-4EDE-86B5-3E120584F698}" srcOrd="0" destOrd="0" presId="urn:microsoft.com/office/officeart/2005/8/layout/hProcess3"/>
    <dgm:cxn modelId="{EC52B70F-8929-4D02-9BFF-0CCAA8F210DC}" type="presParOf" srcId="{62A1188E-13A1-4E0D-A179-61FC426E16AC}" destId="{7FCCA415-1D2A-42D9-9D79-F4DC9E1ED146}" srcOrd="1" destOrd="0" presId="urn:microsoft.com/office/officeart/2005/8/layout/hProcess3"/>
    <dgm:cxn modelId="{F694F2E1-83E0-477E-869E-D8D402E917C9}" type="presParOf" srcId="{62A1188E-13A1-4E0D-A179-61FC426E16AC}" destId="{D796BE75-EFB8-4437-A2A5-A912C406731F}" srcOrd="2" destOrd="0" presId="urn:microsoft.com/office/officeart/2005/8/layout/hProcess3"/>
    <dgm:cxn modelId="{CE04EC69-7AEB-45CE-841E-FF566ACD2B26}" type="presParOf" srcId="{62A1188E-13A1-4E0D-A179-61FC426E16AC}" destId="{D764442F-2247-4257-ABA1-5CF4B7844E7F}" srcOrd="3" destOrd="0" presId="urn:microsoft.com/office/officeart/2005/8/layout/hProcess3"/>
    <dgm:cxn modelId="{94009753-B521-4A53-8E9C-3BD5DACBED7F}" type="presParOf" srcId="{4611B0D7-B9D3-4831-8D66-2D3313DB71FD}" destId="{2872627B-5C79-403D-858D-784FFC7831D7}" srcOrd="2" destOrd="0" presId="urn:microsoft.com/office/officeart/2005/8/layout/hProcess3"/>
    <dgm:cxn modelId="{C03FE030-95C9-44AF-A672-4FC20A3982A7}" type="presParOf" srcId="{4611B0D7-B9D3-4831-8D66-2D3313DB71FD}" destId="{91B78DF2-9DCB-4FF8-8569-E792AC730470}" srcOrd="3" destOrd="0" presId="urn:microsoft.com/office/officeart/2005/8/layout/hProcess3"/>
    <dgm:cxn modelId="{CF615FD3-60BB-4CEC-9DEA-CCCC047C21CB}" type="presParOf" srcId="{4611B0D7-B9D3-4831-8D66-2D3313DB71FD}" destId="{24F3EF84-10AB-499B-9B05-CAA8219D092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0A25E5-900F-4B4B-9041-129A15011F7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416E61FA-90B5-4D9B-AAF3-326B90B3816E}">
      <dgm:prSet phldrT="[Teksti]" custT="1"/>
      <dgm:spPr/>
      <dgm:t>
        <a:bodyPr/>
        <a:lstStyle/>
        <a:p>
          <a:r>
            <a:rPr lang="fi-FI" sz="900" dirty="0">
              <a:latin typeface="Calibri" panose="020F0502020204030204" pitchFamily="34" charset="0"/>
            </a:rPr>
            <a:t>Työt Tampere-Jyväskylä 08/16–08/17</a:t>
          </a:r>
        </a:p>
      </dgm:t>
    </dgm:pt>
    <dgm:pt modelId="{030FAEA1-6348-4B6D-9ADD-BAF7D6918E81}" type="parTrans" cxnId="{B0ECDDA4-7932-41C7-A8CD-6DEF0A73D414}">
      <dgm:prSet/>
      <dgm:spPr/>
      <dgm:t>
        <a:bodyPr/>
        <a:lstStyle/>
        <a:p>
          <a:endParaRPr lang="fi-FI"/>
        </a:p>
      </dgm:t>
    </dgm:pt>
    <dgm:pt modelId="{0F20ED46-EC5D-4480-BAA2-56DD9FEABF4F}" type="sibTrans" cxnId="{B0ECDDA4-7932-41C7-A8CD-6DEF0A73D414}">
      <dgm:prSet/>
      <dgm:spPr/>
      <dgm:t>
        <a:bodyPr/>
        <a:lstStyle/>
        <a:p>
          <a:endParaRPr lang="fi-FI"/>
        </a:p>
      </dgm:t>
    </dgm:pt>
    <dgm:pt modelId="{269D8051-8EAC-4412-AA34-E7CE955B7D14}" type="pres">
      <dgm:prSet presAssocID="{9A0A25E5-900F-4B4B-9041-129A15011F76}" presName="Name0" presStyleCnt="0">
        <dgm:presLayoutVars>
          <dgm:dir/>
          <dgm:animLvl val="lvl"/>
          <dgm:resizeHandles val="exact"/>
        </dgm:presLayoutVars>
      </dgm:prSet>
      <dgm:spPr/>
    </dgm:pt>
    <dgm:pt modelId="{2E3CB70D-9463-4C3E-AEA0-05BC9AAAAA52}" type="pres">
      <dgm:prSet presAssocID="{9A0A25E5-900F-4B4B-9041-129A15011F76}" presName="dummy" presStyleCnt="0"/>
      <dgm:spPr/>
    </dgm:pt>
    <dgm:pt modelId="{7056174B-421E-44B1-AA54-229732968D6B}" type="pres">
      <dgm:prSet presAssocID="{9A0A25E5-900F-4B4B-9041-129A15011F76}" presName="linH" presStyleCnt="0"/>
      <dgm:spPr/>
    </dgm:pt>
    <dgm:pt modelId="{29F4C4CA-B8B9-4F7B-A1C0-DD577D622F2E}" type="pres">
      <dgm:prSet presAssocID="{9A0A25E5-900F-4B4B-9041-129A15011F76}" presName="padding1" presStyleCnt="0"/>
      <dgm:spPr/>
    </dgm:pt>
    <dgm:pt modelId="{726094C5-B43D-4054-B8BC-36F1F148654A}" type="pres">
      <dgm:prSet presAssocID="{416E61FA-90B5-4D9B-AAF3-326B90B3816E}" presName="linV" presStyleCnt="0"/>
      <dgm:spPr/>
    </dgm:pt>
    <dgm:pt modelId="{B3B6F76E-EB31-4C04-BCC2-1A4EE0D72959}" type="pres">
      <dgm:prSet presAssocID="{416E61FA-90B5-4D9B-AAF3-326B90B3816E}" presName="spVertical1" presStyleCnt="0"/>
      <dgm:spPr/>
    </dgm:pt>
    <dgm:pt modelId="{D6DBB3DE-38E3-4517-8A7B-7E9F62F1CD94}" type="pres">
      <dgm:prSet presAssocID="{416E61FA-90B5-4D9B-AAF3-326B90B3816E}" presName="parTx" presStyleLbl="revTx" presStyleIdx="0" presStyleCnt="1" custScaleX="104745" custScaleY="142646" custLinFactNeighborX="-11692" custLinFactNeighborY="-48396">
        <dgm:presLayoutVars>
          <dgm:chMax val="0"/>
          <dgm:chPref val="0"/>
          <dgm:bulletEnabled val="1"/>
        </dgm:presLayoutVars>
      </dgm:prSet>
      <dgm:spPr/>
    </dgm:pt>
    <dgm:pt modelId="{CD6EE459-67CF-4134-A385-9CBB400E5D33}" type="pres">
      <dgm:prSet presAssocID="{416E61FA-90B5-4D9B-AAF3-326B90B3816E}" presName="spVertical2" presStyleCnt="0"/>
      <dgm:spPr/>
    </dgm:pt>
    <dgm:pt modelId="{271127AB-661D-4639-8CA0-2F86B18AB06A}" type="pres">
      <dgm:prSet presAssocID="{416E61FA-90B5-4D9B-AAF3-326B90B3816E}" presName="spVertical3" presStyleCnt="0"/>
      <dgm:spPr/>
    </dgm:pt>
    <dgm:pt modelId="{7F017425-52C3-41AA-BF7B-7F30F1D94B96}" type="pres">
      <dgm:prSet presAssocID="{9A0A25E5-900F-4B4B-9041-129A15011F76}" presName="padding2" presStyleCnt="0"/>
      <dgm:spPr/>
    </dgm:pt>
    <dgm:pt modelId="{F77A98E8-EB11-4149-80FD-B350B295DBFE}" type="pres">
      <dgm:prSet presAssocID="{9A0A25E5-900F-4B4B-9041-129A15011F76}" presName="negArrow" presStyleCnt="0"/>
      <dgm:spPr/>
    </dgm:pt>
    <dgm:pt modelId="{243B1458-0866-4CE9-83E8-130BB2F6692C}" type="pres">
      <dgm:prSet presAssocID="{9A0A25E5-900F-4B4B-9041-129A15011F76}" presName="backgroundArrow" presStyleLbl="node1" presStyleIdx="0" presStyleCnt="1" custScaleX="77498" custScaleY="93325" custLinFactNeighborY="-15310"/>
      <dgm:spPr>
        <a:solidFill>
          <a:schemeClr val="accent6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</dgm:ptLst>
  <dgm:cxnLst>
    <dgm:cxn modelId="{22AA4103-67B1-4CC8-9C10-929C78E7DC1B}" type="presOf" srcId="{416E61FA-90B5-4D9B-AAF3-326B90B3816E}" destId="{D6DBB3DE-38E3-4517-8A7B-7E9F62F1CD94}" srcOrd="0" destOrd="0" presId="urn:microsoft.com/office/officeart/2005/8/layout/hProcess3"/>
    <dgm:cxn modelId="{B0ECDDA4-7932-41C7-A8CD-6DEF0A73D414}" srcId="{9A0A25E5-900F-4B4B-9041-129A15011F76}" destId="{416E61FA-90B5-4D9B-AAF3-326B90B3816E}" srcOrd="0" destOrd="0" parTransId="{030FAEA1-6348-4B6D-9ADD-BAF7D6918E81}" sibTransId="{0F20ED46-EC5D-4480-BAA2-56DD9FEABF4F}"/>
    <dgm:cxn modelId="{69D2FECD-0ECF-4AFA-A436-7EEE8069797F}" type="presOf" srcId="{9A0A25E5-900F-4B4B-9041-129A15011F76}" destId="{269D8051-8EAC-4412-AA34-E7CE955B7D14}" srcOrd="0" destOrd="0" presId="urn:microsoft.com/office/officeart/2005/8/layout/hProcess3"/>
    <dgm:cxn modelId="{608FB4C7-E0FB-41CD-A636-182E495520A7}" type="presParOf" srcId="{269D8051-8EAC-4412-AA34-E7CE955B7D14}" destId="{2E3CB70D-9463-4C3E-AEA0-05BC9AAAAA52}" srcOrd="0" destOrd="0" presId="urn:microsoft.com/office/officeart/2005/8/layout/hProcess3"/>
    <dgm:cxn modelId="{442B64B9-25D8-4718-9182-40F0B7FDE0F6}" type="presParOf" srcId="{269D8051-8EAC-4412-AA34-E7CE955B7D14}" destId="{7056174B-421E-44B1-AA54-229732968D6B}" srcOrd="1" destOrd="0" presId="urn:microsoft.com/office/officeart/2005/8/layout/hProcess3"/>
    <dgm:cxn modelId="{442B767E-51A9-43D8-B3E0-4ECEEABD9385}" type="presParOf" srcId="{7056174B-421E-44B1-AA54-229732968D6B}" destId="{29F4C4CA-B8B9-4F7B-A1C0-DD577D622F2E}" srcOrd="0" destOrd="0" presId="urn:microsoft.com/office/officeart/2005/8/layout/hProcess3"/>
    <dgm:cxn modelId="{4441C01A-87EF-47C9-BB1B-13075B72AB16}" type="presParOf" srcId="{7056174B-421E-44B1-AA54-229732968D6B}" destId="{726094C5-B43D-4054-B8BC-36F1F148654A}" srcOrd="1" destOrd="0" presId="urn:microsoft.com/office/officeart/2005/8/layout/hProcess3"/>
    <dgm:cxn modelId="{51B0F4F1-3236-4AB7-A4F6-D7C7921EBC7B}" type="presParOf" srcId="{726094C5-B43D-4054-B8BC-36F1F148654A}" destId="{B3B6F76E-EB31-4C04-BCC2-1A4EE0D72959}" srcOrd="0" destOrd="0" presId="urn:microsoft.com/office/officeart/2005/8/layout/hProcess3"/>
    <dgm:cxn modelId="{2B16E5D6-53BD-479D-9DDA-8F70919A42C0}" type="presParOf" srcId="{726094C5-B43D-4054-B8BC-36F1F148654A}" destId="{D6DBB3DE-38E3-4517-8A7B-7E9F62F1CD94}" srcOrd="1" destOrd="0" presId="urn:microsoft.com/office/officeart/2005/8/layout/hProcess3"/>
    <dgm:cxn modelId="{C6011762-9148-431A-B235-EF966C5E58EB}" type="presParOf" srcId="{726094C5-B43D-4054-B8BC-36F1F148654A}" destId="{CD6EE459-67CF-4134-A385-9CBB400E5D33}" srcOrd="2" destOrd="0" presId="urn:microsoft.com/office/officeart/2005/8/layout/hProcess3"/>
    <dgm:cxn modelId="{7AD6E8AD-1404-4D04-BF21-9A7835AC4092}" type="presParOf" srcId="{726094C5-B43D-4054-B8BC-36F1F148654A}" destId="{271127AB-661D-4639-8CA0-2F86B18AB06A}" srcOrd="3" destOrd="0" presId="urn:microsoft.com/office/officeart/2005/8/layout/hProcess3"/>
    <dgm:cxn modelId="{E1802A01-D39C-47FE-8D97-17234F916AC7}" type="presParOf" srcId="{7056174B-421E-44B1-AA54-229732968D6B}" destId="{7F017425-52C3-41AA-BF7B-7F30F1D94B96}" srcOrd="2" destOrd="0" presId="urn:microsoft.com/office/officeart/2005/8/layout/hProcess3"/>
    <dgm:cxn modelId="{23A3CE2F-9924-4F21-9EA2-FDA221910C8C}" type="presParOf" srcId="{7056174B-421E-44B1-AA54-229732968D6B}" destId="{F77A98E8-EB11-4149-80FD-B350B295DBFE}" srcOrd="3" destOrd="0" presId="urn:microsoft.com/office/officeart/2005/8/layout/hProcess3"/>
    <dgm:cxn modelId="{F4306EB5-C001-44DE-9986-5F8CF6CA4C00}" type="presParOf" srcId="{7056174B-421E-44B1-AA54-229732968D6B}" destId="{243B1458-0866-4CE9-83E8-130BB2F6692C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FE847-89AD-4881-A89E-E9D667F863AC}">
      <dsp:nvSpPr>
        <dsp:cNvPr id="0" name=""/>
        <dsp:cNvSpPr/>
      </dsp:nvSpPr>
      <dsp:spPr>
        <a:xfrm>
          <a:off x="13633" y="0"/>
          <a:ext cx="2783934" cy="216023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80FEA0-9D89-4674-B4E1-C6EB27CBE5F2}">
      <dsp:nvSpPr>
        <dsp:cNvPr id="0" name=""/>
        <dsp:cNvSpPr/>
      </dsp:nvSpPr>
      <dsp:spPr>
        <a:xfrm>
          <a:off x="230380" y="54005"/>
          <a:ext cx="2506628" cy="108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1440" rIns="0" bIns="914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 dirty="0">
              <a:latin typeface="Calibri" panose="020F0502020204030204" pitchFamily="34" charset="0"/>
            </a:rPr>
            <a:t>Suunnittelu 10/15–08/17</a:t>
          </a:r>
          <a:endParaRPr lang="fi-FI" sz="500" kern="1200" dirty="0">
            <a:latin typeface="Calibri" panose="020F0502020204030204" pitchFamily="34" charset="0"/>
          </a:endParaRPr>
        </a:p>
      </dsp:txBody>
      <dsp:txXfrm>
        <a:off x="230380" y="54005"/>
        <a:ext cx="2506628" cy="108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3EF84-10AB-499B-9B05-CAA8219D0925}">
      <dsp:nvSpPr>
        <dsp:cNvPr id="0" name=""/>
        <dsp:cNvSpPr/>
      </dsp:nvSpPr>
      <dsp:spPr>
        <a:xfrm>
          <a:off x="3399" y="0"/>
          <a:ext cx="1737743" cy="509250"/>
        </a:xfrm>
        <a:prstGeom prst="rightArrow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CA415-1D2A-42D9-9D79-F4DC9E1ED146}">
      <dsp:nvSpPr>
        <dsp:cNvPr id="0" name=""/>
        <dsp:cNvSpPr/>
      </dsp:nvSpPr>
      <dsp:spPr>
        <a:xfrm>
          <a:off x="26807" y="103580"/>
          <a:ext cx="1471010" cy="318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1440" rIns="0" bIns="914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 dirty="0">
              <a:latin typeface="Calibri" panose="020F0502020204030204" pitchFamily="34" charset="0"/>
            </a:rPr>
            <a:t>Rakennustyöt Jyväskylä-Äänekoski 05/16–08/17</a:t>
          </a:r>
        </a:p>
      </dsp:txBody>
      <dsp:txXfrm>
        <a:off x="26807" y="103580"/>
        <a:ext cx="1471010" cy="318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B1458-0866-4CE9-83E8-130BB2F6692C}">
      <dsp:nvSpPr>
        <dsp:cNvPr id="0" name=""/>
        <dsp:cNvSpPr/>
      </dsp:nvSpPr>
      <dsp:spPr>
        <a:xfrm>
          <a:off x="1388" y="0"/>
          <a:ext cx="1420080" cy="444467"/>
        </a:xfrm>
        <a:prstGeom prst="rightArrow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BB3DE-38E3-4517-8A7B-7E9F62F1CD94}">
      <dsp:nvSpPr>
        <dsp:cNvPr id="0" name=""/>
        <dsp:cNvSpPr/>
      </dsp:nvSpPr>
      <dsp:spPr>
        <a:xfrm>
          <a:off x="0" y="58529"/>
          <a:ext cx="1163533" cy="45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1440" rIns="0" bIns="914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 dirty="0">
              <a:latin typeface="Calibri" panose="020F0502020204030204" pitchFamily="34" charset="0"/>
            </a:rPr>
            <a:t>Työt Tampere-Jyväskylä 08/16–08/17</a:t>
          </a:r>
        </a:p>
      </dsp:txBody>
      <dsp:txXfrm>
        <a:off x="0" y="58529"/>
        <a:ext cx="1163533" cy="45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881" cy="498049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6386" y="0"/>
            <a:ext cx="2950881" cy="498049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7E22AB0E-EF1A-4C16-B341-E63C4A44F561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9442876"/>
            <a:ext cx="2950881" cy="498049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6386" y="9442876"/>
            <a:ext cx="2950881" cy="498049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E3409910-AD24-46B8-9729-7C69B8D835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6093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50475" cy="498773"/>
          </a:xfrm>
          <a:prstGeom prst="rect">
            <a:avLst/>
          </a:prstGeom>
        </p:spPr>
        <p:txBody>
          <a:bodyPr vert="horz" lIns="91545" tIns="45773" rIns="91545" bIns="45773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1" y="2"/>
            <a:ext cx="2950475" cy="498773"/>
          </a:xfrm>
          <a:prstGeom prst="rect">
            <a:avLst/>
          </a:prstGeom>
        </p:spPr>
        <p:txBody>
          <a:bodyPr vert="horz" lIns="91545" tIns="45773" rIns="91545" bIns="45773" rtlCol="0"/>
          <a:lstStyle>
            <a:lvl1pPr algn="r">
              <a:defRPr sz="1200"/>
            </a:lvl1pPr>
          </a:lstStyle>
          <a:p>
            <a:fld id="{200F46EF-3393-418A-87D5-D0FD0EDADC7C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5" tIns="45773" rIns="91545" bIns="45773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2"/>
            <a:ext cx="5447030" cy="3914239"/>
          </a:xfrm>
          <a:prstGeom prst="rect">
            <a:avLst/>
          </a:prstGeom>
        </p:spPr>
        <p:txBody>
          <a:bodyPr vert="horz" lIns="91545" tIns="45773" rIns="91545" bIns="457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42154"/>
            <a:ext cx="2950475" cy="498771"/>
          </a:xfrm>
          <a:prstGeom prst="rect">
            <a:avLst/>
          </a:prstGeom>
        </p:spPr>
        <p:txBody>
          <a:bodyPr vert="horz" lIns="91545" tIns="45773" rIns="91545" bIns="45773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1" y="9442154"/>
            <a:ext cx="2950475" cy="498771"/>
          </a:xfrm>
          <a:prstGeom prst="rect">
            <a:avLst/>
          </a:prstGeom>
        </p:spPr>
        <p:txBody>
          <a:bodyPr vert="horz" lIns="91545" tIns="45773" rIns="91545" bIns="45773" rtlCol="0" anchor="b"/>
          <a:lstStyle>
            <a:lvl1pPr algn="r">
              <a:defRPr sz="1200"/>
            </a:lvl1pPr>
          </a:lstStyle>
          <a:p>
            <a:fld id="{0369591A-E519-4A66-87CC-81D54FA79DB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89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7" descr="Pitkät_nuolet_cmy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9" r="-1753"/>
          <a:stretch/>
        </p:blipFill>
        <p:spPr>
          <a:xfrm rot="10800000">
            <a:off x="2685398" y="416941"/>
            <a:ext cx="6458603" cy="414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4387200"/>
            <a:ext cx="5018400" cy="9744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5387604"/>
            <a:ext cx="5018400" cy="504000"/>
          </a:xfrm>
        </p:spPr>
        <p:txBody>
          <a:bodyPr>
            <a:normAutofit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8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1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4579" y="5927358"/>
            <a:ext cx="2057400" cy="365125"/>
          </a:xfrm>
          <a:prstGeom prst="rect">
            <a:avLst/>
          </a:prstGeom>
        </p:spPr>
        <p:txBody>
          <a:bodyPr/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5" y="83674"/>
            <a:ext cx="2095948" cy="131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324000" y="190800"/>
            <a:ext cx="1203919" cy="1296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1" y="1486800"/>
            <a:ext cx="1743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4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1" descr="Pitkät_nuolet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r="-1755"/>
          <a:stretch>
            <a:fillRect/>
          </a:stretch>
        </p:blipFill>
        <p:spPr bwMode="auto">
          <a:xfrm rot="16200000">
            <a:off x="3130551" y="1095375"/>
            <a:ext cx="6742112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999" y="2257200"/>
            <a:ext cx="4951855" cy="8856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Äänekosken biotuotetehtaan liikenneyhteydet, ratahanke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999" y="3200624"/>
            <a:ext cx="4965709" cy="914176"/>
          </a:xfrm>
        </p:spPr>
        <p:txBody>
          <a:bodyPr>
            <a:normAutofit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8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1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fi-FI" dirty="0"/>
              <a:t>Esityksen nimi ja pvm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8615" y="83674"/>
            <a:ext cx="2095948" cy="131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324000" y="190800"/>
            <a:ext cx="1203919" cy="1296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1" y="1486800"/>
            <a:ext cx="1743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32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ityksen per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00" y="1785600"/>
            <a:ext cx="8354500" cy="4416000"/>
          </a:xfrm>
        </p:spPr>
        <p:txBody>
          <a:bodyPr/>
          <a:lstStyle>
            <a:lvl1pPr marL="268288" indent="-268288">
              <a:buSzPct val="120000"/>
              <a:buFont typeface="Arial" panose="020B0604020202020204" pitchFamily="34" charset="0"/>
              <a:buChar char="●"/>
              <a:defRPr/>
            </a:lvl1pPr>
            <a:lvl2pPr marL="536575" indent="-177800">
              <a:buClr>
                <a:schemeClr val="accent2"/>
              </a:buClr>
              <a:buSzPct val="150000"/>
              <a:defRPr/>
            </a:lvl2pPr>
            <a:lvl3pPr marL="804863" indent="-196850">
              <a:defRPr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8703" y="6356351"/>
            <a:ext cx="82802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98045" y="6356351"/>
            <a:ext cx="2917335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131888"/>
            <a:ext cx="1743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70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Esityksen kaksipalstainen peru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0" y="2367524"/>
            <a:ext cx="3801600" cy="3820626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7200" y="1784264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en-US" sz="1400" b="1" kern="1200" baseline="0" dirty="0" smtClean="0">
                <a:solidFill>
                  <a:srgbClr val="00B0CA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marL="0" lvl="0" indent="0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7200" y="2378157"/>
            <a:ext cx="3801600" cy="3809994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68703" y="6356351"/>
            <a:ext cx="82802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98045" y="6356351"/>
            <a:ext cx="2917335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131888"/>
            <a:ext cx="1743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0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68703" y="6356351"/>
            <a:ext cx="828024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98045" y="6356351"/>
            <a:ext cx="2917335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99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7970400" cy="44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526" y="6356351"/>
            <a:ext cx="3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7F47F-A4DF-4926-BB4C-9F1DAEA89B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14" descr="UUSI_Liikennevirasto_Tapahtumat_vaaka_cmy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9199"/>
            <a:ext cx="1774131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3" r:id="rId4"/>
    <p:sldLayoutId id="2147483654" r:id="rId5"/>
  </p:sldLayoutIdLst>
  <p:hf sldNum="0" hdr="0"/>
  <p:txStyles>
    <p:titleStyle>
      <a:lvl1pPr marL="0" algn="l" defTabSz="685791" rtl="0" eaLnBrk="1" latinLnBrk="0" hangingPunct="1">
        <a:lnSpc>
          <a:spcPct val="90000"/>
        </a:lnSpc>
        <a:spcBef>
          <a:spcPct val="0"/>
        </a:spcBef>
        <a:buNone/>
        <a:defRPr lang="fi-FI" sz="2800" kern="1200" baseline="0" dirty="0">
          <a:solidFill>
            <a:srgbClr val="00B0CA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63525" indent="-263525" algn="l" defTabSz="685791" rtl="0" eaLnBrk="1" latinLnBrk="0" hangingPunct="1">
        <a:lnSpc>
          <a:spcPct val="90000"/>
        </a:lnSpc>
        <a:spcBef>
          <a:spcPts val="751"/>
        </a:spcBef>
        <a:buClr>
          <a:srgbClr val="00B0CA"/>
        </a:buClr>
        <a:buSzPct val="130000"/>
        <a:buFont typeface="Arial" panose="020B0604020202020204" pitchFamily="34" charset="0"/>
        <a:buChar char="●"/>
        <a:defRPr lang="en-US" sz="1800" b="0" kern="1200" dirty="0" smtClean="0">
          <a:solidFill>
            <a:srgbClr val="000000"/>
          </a:solidFill>
          <a:latin typeface="Arial" charset="0"/>
          <a:ea typeface="+mn-ea"/>
          <a:cs typeface="Arial" panose="020B0604020202020204" pitchFamily="34" charset="0"/>
        </a:defRPr>
      </a:lvl1pPr>
      <a:lvl2pPr marL="539750" indent="-276225" algn="l" defTabSz="685791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SzPct val="150000"/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3275" indent="-263525" algn="l" defTabSz="685791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1088" indent="-277813" algn="l" defTabSz="685791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4613" indent="-263525" algn="l" defTabSz="685791" rtl="0" eaLnBrk="1" latinLnBrk="0" hangingPunct="1">
        <a:lnSpc>
          <a:spcPct val="90000"/>
        </a:lnSpc>
        <a:spcBef>
          <a:spcPts val="375"/>
        </a:spcBef>
        <a:buClrTx/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28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3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4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5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8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8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Äänekosken biotuotetehtaan liikenneyhteydet</a:t>
            </a:r>
            <a:br>
              <a:rPr lang="fi-FI" dirty="0"/>
            </a:br>
            <a:r>
              <a:rPr lang="fi-FI" sz="1800" dirty="0"/>
              <a:t>Ratahanke Tampere-Jyväskylä – Äänekoski</a:t>
            </a:r>
            <a:br>
              <a:rPr lang="fi-FI" sz="1800" dirty="0"/>
            </a:br>
            <a:r>
              <a:rPr lang="fi-FI" sz="1800" dirty="0"/>
              <a:t>Hankkeen lopputulokset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96000" y="5387604"/>
            <a:ext cx="6404850" cy="504000"/>
          </a:xfrm>
        </p:spPr>
        <p:txBody>
          <a:bodyPr>
            <a:normAutofit/>
          </a:bodyPr>
          <a:lstStyle/>
          <a:p>
            <a:r>
              <a:rPr lang="fi-FI" dirty="0"/>
              <a:t>15.8.2017</a:t>
            </a:r>
          </a:p>
        </p:txBody>
      </p:sp>
    </p:spTree>
    <p:extLst>
      <p:ext uri="{BB962C8B-B14F-4D97-AF65-F5344CB8AC3E}">
        <p14:creationId xmlns:p14="http://schemas.microsoft.com/office/powerpoint/2010/main" val="305613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CD7B3D-0441-4E9B-9B47-B74F6782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Hanketehtävät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B086CD-F923-433F-947F-54F4ABAB1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Hankesisällön ja tehtävien toimenpiteiden määrittäminen</a:t>
            </a:r>
          </a:p>
          <a:p>
            <a:r>
              <a:rPr lang="fi-FI" dirty="0"/>
              <a:t>Käyttöönottoprosessi kaikkine tehtävineen </a:t>
            </a:r>
            <a:r>
              <a:rPr lang="fi-FI" dirty="0">
                <a:sym typeface="Wingdings" panose="05000000000000000000" pitchFamily="2" charset="2"/>
              </a:rPr>
              <a:t> käyttöönottoluvan hankinta</a:t>
            </a:r>
          </a:p>
          <a:p>
            <a:r>
              <a:rPr lang="fi-FI" dirty="0">
                <a:sym typeface="Wingdings" panose="05000000000000000000" pitchFamily="2" charset="2"/>
              </a:rPr>
              <a:t>Turvallisuus- ja valvontatehtävät</a:t>
            </a:r>
          </a:p>
          <a:p>
            <a:r>
              <a:rPr lang="fi-FI" dirty="0">
                <a:sym typeface="Wingdings" panose="05000000000000000000" pitchFamily="2" charset="2"/>
              </a:rPr>
              <a:t>Hankkeen liikennejärjestelyjen suunnittelu ja työrakoneuvottelut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Hanke/liikennesuunnittelu/operaattorit/radankäyttäjät</a:t>
            </a:r>
            <a:endParaRPr lang="fi-FI" dirty="0"/>
          </a:p>
          <a:p>
            <a:r>
              <a:rPr lang="fi-FI" dirty="0"/>
              <a:t>Lupien hankinta</a:t>
            </a:r>
          </a:p>
          <a:p>
            <a:r>
              <a:rPr lang="fi-FI" dirty="0"/>
              <a:t>Liikenneviraston materiaalien logistiikan suunnittelu ja hallinta</a:t>
            </a:r>
          </a:p>
          <a:p>
            <a:r>
              <a:rPr lang="fi-FI" dirty="0"/>
              <a:t>Sidosryhmäyhteistyö</a:t>
            </a:r>
          </a:p>
          <a:p>
            <a:pPr lvl="1"/>
            <a:r>
              <a:rPr lang="fi-FI" dirty="0"/>
              <a:t>ELY-keskus</a:t>
            </a:r>
          </a:p>
          <a:p>
            <a:pPr lvl="1"/>
            <a:r>
              <a:rPr lang="fi-FI" dirty="0"/>
              <a:t>Kaupungit</a:t>
            </a:r>
          </a:p>
          <a:p>
            <a:pPr lvl="1"/>
            <a:r>
              <a:rPr lang="fi-FI" dirty="0"/>
              <a:t>Viranomaiset</a:t>
            </a:r>
          </a:p>
          <a:p>
            <a:pPr lvl="1"/>
            <a:r>
              <a:rPr lang="fi-FI" dirty="0"/>
              <a:t>Yritykset</a:t>
            </a:r>
          </a:p>
          <a:p>
            <a:r>
              <a:rPr lang="fi-FI" dirty="0"/>
              <a:t>Yleisötilaisuudet</a:t>
            </a:r>
          </a:p>
          <a:p>
            <a:r>
              <a:rPr lang="fi-FI" dirty="0"/>
              <a:t>Tasoristeyksien yksityistietoimitukset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C005DA-A0EE-488C-8F5D-9422614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14.9.2016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3841374-37B3-4D9A-B34C-94679F95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Tilanneraportti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Valtavat materiaali- ja työmäärät</a:t>
            </a:r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129406" y="1562987"/>
            <a:ext cx="4102352" cy="5199320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Päällysrakennetta vaihdettiin </a:t>
            </a:r>
          </a:p>
          <a:p>
            <a:pPr marL="0" indent="0">
              <a:buNone/>
            </a:pPr>
            <a:r>
              <a:rPr lang="fi-FI" dirty="0"/>
              <a:t>     n. 60,5 km</a:t>
            </a:r>
          </a:p>
          <a:p>
            <a:pPr lvl="1"/>
            <a:r>
              <a:rPr lang="fi-FI" dirty="0"/>
              <a:t>125 km kiskoa</a:t>
            </a:r>
          </a:p>
          <a:p>
            <a:pPr lvl="1"/>
            <a:r>
              <a:rPr lang="fi-FI" dirty="0"/>
              <a:t>100 000 betonipölkkyä</a:t>
            </a:r>
          </a:p>
          <a:p>
            <a:pPr lvl="1"/>
            <a:r>
              <a:rPr lang="fi-FI" dirty="0"/>
              <a:t>200 000 tonnia sepeliä </a:t>
            </a:r>
          </a:p>
          <a:p>
            <a:pPr lvl="1"/>
            <a:r>
              <a:rPr lang="fi-FI" dirty="0"/>
              <a:t>26 uutta vaihdetta</a:t>
            </a:r>
          </a:p>
          <a:p>
            <a:r>
              <a:rPr lang="fi-FI" dirty="0"/>
              <a:t>3000 m3 ruiskubetonointia</a:t>
            </a:r>
          </a:p>
          <a:p>
            <a:r>
              <a:rPr lang="fi-FI" dirty="0">
                <a:solidFill>
                  <a:schemeClr val="tx1"/>
                </a:solidFill>
              </a:rPr>
              <a:t>Kaapelointia</a:t>
            </a:r>
          </a:p>
          <a:p>
            <a:pPr lvl="1"/>
            <a:r>
              <a:rPr lang="fi-FI" dirty="0" err="1"/>
              <a:t>Jy-Äki</a:t>
            </a:r>
            <a:r>
              <a:rPr lang="fi-FI" dirty="0"/>
              <a:t> n. 80 km</a:t>
            </a:r>
          </a:p>
          <a:p>
            <a:pPr lvl="1"/>
            <a:r>
              <a:rPr lang="fi-FI" dirty="0" err="1"/>
              <a:t>Tpe</a:t>
            </a:r>
            <a:r>
              <a:rPr lang="fi-FI" dirty="0"/>
              <a:t> – Ov: n. 335 km</a:t>
            </a:r>
          </a:p>
          <a:p>
            <a:pPr marL="268288" lvl="1" indent="-268288"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</a:pPr>
            <a:r>
              <a:rPr lang="fi-FI" sz="1800" dirty="0">
                <a:solidFill>
                  <a:srgbClr val="000000"/>
                </a:solidFill>
                <a:latin typeface="Arial" charset="0"/>
              </a:rPr>
              <a:t>12 km uutta kaapelikourua</a:t>
            </a:r>
          </a:p>
          <a:p>
            <a:pPr marL="268288" lvl="1" indent="-268288"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</a:pPr>
            <a:r>
              <a:rPr lang="fi-FI" sz="1800" dirty="0">
                <a:solidFill>
                  <a:srgbClr val="000000"/>
                </a:solidFill>
                <a:latin typeface="Arial" charset="0"/>
              </a:rPr>
              <a:t>53 km uutta sähkörataa</a:t>
            </a:r>
          </a:p>
          <a:p>
            <a:pPr lvl="1"/>
            <a:r>
              <a:rPr lang="fi-FI" dirty="0"/>
              <a:t>750 kpl sähköradan kannattimia</a:t>
            </a:r>
          </a:p>
          <a:p>
            <a:pPr lvl="1"/>
            <a:r>
              <a:rPr lang="fi-FI" dirty="0"/>
              <a:t>110 km paluuvirtajohdinta</a:t>
            </a:r>
          </a:p>
          <a:p>
            <a:pPr lvl="1"/>
            <a:r>
              <a:rPr lang="fi-FI" dirty="0"/>
              <a:t>53 km ajolankaa</a:t>
            </a:r>
          </a:p>
          <a:p>
            <a:pPr marL="268288" lvl="1" indent="-268288"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</a:pPr>
            <a:r>
              <a:rPr lang="fi-FI" sz="1800" dirty="0">
                <a:solidFill>
                  <a:srgbClr val="000000"/>
                </a:solidFill>
                <a:latin typeface="Arial" charset="0"/>
              </a:rPr>
              <a:t>Henkilöstövahvuus tasaisesti koko hankkeen ajan n. 170 henkilöä</a:t>
            </a:r>
          </a:p>
          <a:p>
            <a:pPr marL="268288" lvl="1" indent="-268288"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</a:pPr>
            <a:r>
              <a:rPr lang="fi-FI" sz="1800" dirty="0">
                <a:solidFill>
                  <a:srgbClr val="000000"/>
                </a:solidFill>
                <a:latin typeface="Arial" charset="0"/>
              </a:rPr>
              <a:t>1230 perehdytettyä</a:t>
            </a:r>
          </a:p>
          <a:p>
            <a:pPr marL="268288" lvl="1" indent="-268288"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</a:pPr>
            <a:r>
              <a:rPr lang="fi-FI" sz="1800" dirty="0">
                <a:latin typeface="Arial" charset="0"/>
              </a:rPr>
              <a:t>539 452 </a:t>
            </a:r>
            <a:r>
              <a:rPr lang="fi-FI" sz="1800" dirty="0">
                <a:solidFill>
                  <a:srgbClr val="000000"/>
                </a:solidFill>
                <a:latin typeface="Arial" charset="0"/>
              </a:rPr>
              <a:t>työtuntia TAS-vaiheen loppuun mennessä</a:t>
            </a:r>
          </a:p>
          <a:p>
            <a:pPr marL="268288" lvl="2" indent="0">
              <a:spcBef>
                <a:spcPts val="751"/>
              </a:spcBef>
              <a:buClr>
                <a:srgbClr val="00B0CA"/>
              </a:buClr>
              <a:buSzPct val="120000"/>
              <a:buNone/>
            </a:pPr>
            <a:endParaRPr lang="fi-FI" sz="1800" dirty="0">
              <a:solidFill>
                <a:srgbClr val="000000"/>
              </a:solidFill>
              <a:latin typeface="Arial" charset="0"/>
            </a:endParaRPr>
          </a:p>
          <a:p>
            <a:pPr lvl="1"/>
            <a:endParaRPr lang="fi-FI" dirty="0"/>
          </a:p>
        </p:txBody>
      </p:sp>
      <p:pic>
        <p:nvPicPr>
          <p:cNvPr id="5122" name="Picture 2" descr="C:\Users\Heikkhe2\Desktop\kuvatkkketkekkektek\20170706_2058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8536"/>
          <a:stretch/>
        </p:blipFill>
        <p:spPr bwMode="auto">
          <a:xfrm>
            <a:off x="4019577" y="1653658"/>
            <a:ext cx="4837344" cy="32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16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30881" y="91839"/>
            <a:ext cx="6624000" cy="609600"/>
          </a:xfrm>
        </p:spPr>
        <p:txBody>
          <a:bodyPr/>
          <a:lstStyle/>
          <a:p>
            <a:r>
              <a:rPr lang="fi-FI" dirty="0"/>
              <a:t>Jyväskylä-Äänekoski välin työt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EDE8-E613-43C2-B072-9C394ECF7FC9}" type="datetime1">
              <a:rPr lang="fi-FI" smtClean="0"/>
              <a:pPr/>
              <a:t>8.10.2018</a:t>
            </a:fld>
            <a:endParaRPr lang="fi-FI" dirty="0"/>
          </a:p>
        </p:txBody>
      </p:sp>
      <p:sp>
        <p:nvSpPr>
          <p:cNvPr id="13" name="Puolivapaa piirto 12"/>
          <p:cNvSpPr/>
          <p:nvPr/>
        </p:nvSpPr>
        <p:spPr>
          <a:xfrm>
            <a:off x="792160" y="3066369"/>
            <a:ext cx="7568293" cy="2298716"/>
          </a:xfrm>
          <a:custGeom>
            <a:avLst/>
            <a:gdLst>
              <a:gd name="connsiteX0" fmla="*/ 0 w 7568293"/>
              <a:gd name="connsiteY0" fmla="*/ 775607 h 2298716"/>
              <a:gd name="connsiteX1" fmla="*/ 171450 w 7568293"/>
              <a:gd name="connsiteY1" fmla="*/ 1053193 h 2298716"/>
              <a:gd name="connsiteX2" fmla="*/ 269422 w 7568293"/>
              <a:gd name="connsiteY2" fmla="*/ 1159329 h 2298716"/>
              <a:gd name="connsiteX3" fmla="*/ 473529 w 7568293"/>
              <a:gd name="connsiteY3" fmla="*/ 1191986 h 2298716"/>
              <a:gd name="connsiteX4" fmla="*/ 767443 w 7568293"/>
              <a:gd name="connsiteY4" fmla="*/ 1224643 h 2298716"/>
              <a:gd name="connsiteX5" fmla="*/ 930729 w 7568293"/>
              <a:gd name="connsiteY5" fmla="*/ 1224643 h 2298716"/>
              <a:gd name="connsiteX6" fmla="*/ 1053193 w 7568293"/>
              <a:gd name="connsiteY6" fmla="*/ 1240972 h 2298716"/>
              <a:gd name="connsiteX7" fmla="*/ 1191986 w 7568293"/>
              <a:gd name="connsiteY7" fmla="*/ 1273629 h 2298716"/>
              <a:gd name="connsiteX8" fmla="*/ 1420586 w 7568293"/>
              <a:gd name="connsiteY8" fmla="*/ 1330779 h 2298716"/>
              <a:gd name="connsiteX9" fmla="*/ 1649186 w 7568293"/>
              <a:gd name="connsiteY9" fmla="*/ 1445079 h 2298716"/>
              <a:gd name="connsiteX10" fmla="*/ 1910443 w 7568293"/>
              <a:gd name="connsiteY10" fmla="*/ 1526722 h 2298716"/>
              <a:gd name="connsiteX11" fmla="*/ 2114550 w 7568293"/>
              <a:gd name="connsiteY11" fmla="*/ 1575707 h 2298716"/>
              <a:gd name="connsiteX12" fmla="*/ 2269672 w 7568293"/>
              <a:gd name="connsiteY12" fmla="*/ 1600200 h 2298716"/>
              <a:gd name="connsiteX13" fmla="*/ 2432958 w 7568293"/>
              <a:gd name="connsiteY13" fmla="*/ 1632857 h 2298716"/>
              <a:gd name="connsiteX14" fmla="*/ 2563586 w 7568293"/>
              <a:gd name="connsiteY14" fmla="*/ 1730829 h 2298716"/>
              <a:gd name="connsiteX15" fmla="*/ 2726872 w 7568293"/>
              <a:gd name="connsiteY15" fmla="*/ 1836964 h 2298716"/>
              <a:gd name="connsiteX16" fmla="*/ 2849336 w 7568293"/>
              <a:gd name="connsiteY16" fmla="*/ 1894114 h 2298716"/>
              <a:gd name="connsiteX17" fmla="*/ 3028950 w 7568293"/>
              <a:gd name="connsiteY17" fmla="*/ 1975757 h 2298716"/>
              <a:gd name="connsiteX18" fmla="*/ 3265715 w 7568293"/>
              <a:gd name="connsiteY18" fmla="*/ 2081893 h 2298716"/>
              <a:gd name="connsiteX19" fmla="*/ 3494315 w 7568293"/>
              <a:gd name="connsiteY19" fmla="*/ 2171700 h 2298716"/>
              <a:gd name="connsiteX20" fmla="*/ 3690258 w 7568293"/>
              <a:gd name="connsiteY20" fmla="*/ 2237014 h 2298716"/>
              <a:gd name="connsiteX21" fmla="*/ 3894365 w 7568293"/>
              <a:gd name="connsiteY21" fmla="*/ 2294164 h 2298716"/>
              <a:gd name="connsiteX22" fmla="*/ 4188279 w 7568293"/>
              <a:gd name="connsiteY22" fmla="*/ 2294164 h 2298716"/>
              <a:gd name="connsiteX23" fmla="*/ 4408715 w 7568293"/>
              <a:gd name="connsiteY23" fmla="*/ 2286000 h 2298716"/>
              <a:gd name="connsiteX24" fmla="*/ 4727122 w 7568293"/>
              <a:gd name="connsiteY24" fmla="*/ 2277836 h 2298716"/>
              <a:gd name="connsiteX25" fmla="*/ 4882243 w 7568293"/>
              <a:gd name="connsiteY25" fmla="*/ 2277836 h 2298716"/>
              <a:gd name="connsiteX26" fmla="*/ 5078186 w 7568293"/>
              <a:gd name="connsiteY26" fmla="*/ 2147207 h 2298716"/>
              <a:gd name="connsiteX27" fmla="*/ 6017079 w 7568293"/>
              <a:gd name="connsiteY27" fmla="*/ 1649186 h 2298716"/>
              <a:gd name="connsiteX28" fmla="*/ 6408965 w 7568293"/>
              <a:gd name="connsiteY28" fmla="*/ 1526722 h 2298716"/>
              <a:gd name="connsiteX29" fmla="*/ 6637565 w 7568293"/>
              <a:gd name="connsiteY29" fmla="*/ 1273629 h 2298716"/>
              <a:gd name="connsiteX30" fmla="*/ 7568293 w 7568293"/>
              <a:gd name="connsiteY30" fmla="*/ 0 h 229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8293" h="2298716">
                <a:moveTo>
                  <a:pt x="0" y="775607"/>
                </a:moveTo>
                <a:cubicBezTo>
                  <a:pt x="63273" y="882423"/>
                  <a:pt x="126546" y="989239"/>
                  <a:pt x="171450" y="1053193"/>
                </a:cubicBezTo>
                <a:cubicBezTo>
                  <a:pt x="216354" y="1117147"/>
                  <a:pt x="219076" y="1136197"/>
                  <a:pt x="269422" y="1159329"/>
                </a:cubicBezTo>
                <a:cubicBezTo>
                  <a:pt x="319769" y="1182461"/>
                  <a:pt x="390526" y="1181100"/>
                  <a:pt x="473529" y="1191986"/>
                </a:cubicBezTo>
                <a:cubicBezTo>
                  <a:pt x="556533" y="1202872"/>
                  <a:pt x="691243" y="1219200"/>
                  <a:pt x="767443" y="1224643"/>
                </a:cubicBezTo>
                <a:cubicBezTo>
                  <a:pt x="843643" y="1230086"/>
                  <a:pt x="883104" y="1221921"/>
                  <a:pt x="930729" y="1224643"/>
                </a:cubicBezTo>
                <a:cubicBezTo>
                  <a:pt x="978354" y="1227365"/>
                  <a:pt x="1009650" y="1232808"/>
                  <a:pt x="1053193" y="1240972"/>
                </a:cubicBezTo>
                <a:cubicBezTo>
                  <a:pt x="1096736" y="1249136"/>
                  <a:pt x="1191986" y="1273629"/>
                  <a:pt x="1191986" y="1273629"/>
                </a:cubicBezTo>
                <a:cubicBezTo>
                  <a:pt x="1253218" y="1288597"/>
                  <a:pt x="1344386" y="1302204"/>
                  <a:pt x="1420586" y="1330779"/>
                </a:cubicBezTo>
                <a:cubicBezTo>
                  <a:pt x="1496786" y="1359354"/>
                  <a:pt x="1567543" y="1412422"/>
                  <a:pt x="1649186" y="1445079"/>
                </a:cubicBezTo>
                <a:cubicBezTo>
                  <a:pt x="1730829" y="1477736"/>
                  <a:pt x="1832882" y="1504951"/>
                  <a:pt x="1910443" y="1526722"/>
                </a:cubicBezTo>
                <a:cubicBezTo>
                  <a:pt x="1988004" y="1548493"/>
                  <a:pt x="2054678" y="1563461"/>
                  <a:pt x="2114550" y="1575707"/>
                </a:cubicBezTo>
                <a:cubicBezTo>
                  <a:pt x="2174422" y="1587953"/>
                  <a:pt x="2216604" y="1590675"/>
                  <a:pt x="2269672" y="1600200"/>
                </a:cubicBezTo>
                <a:cubicBezTo>
                  <a:pt x="2322740" y="1609725"/>
                  <a:pt x="2383972" y="1611086"/>
                  <a:pt x="2432958" y="1632857"/>
                </a:cubicBezTo>
                <a:cubicBezTo>
                  <a:pt x="2481944" y="1654628"/>
                  <a:pt x="2514600" y="1696811"/>
                  <a:pt x="2563586" y="1730829"/>
                </a:cubicBezTo>
                <a:cubicBezTo>
                  <a:pt x="2612572" y="1764847"/>
                  <a:pt x="2679247" y="1809750"/>
                  <a:pt x="2726872" y="1836964"/>
                </a:cubicBezTo>
                <a:cubicBezTo>
                  <a:pt x="2774497" y="1864178"/>
                  <a:pt x="2849336" y="1894114"/>
                  <a:pt x="2849336" y="1894114"/>
                </a:cubicBezTo>
                <a:lnTo>
                  <a:pt x="3028950" y="1975757"/>
                </a:lnTo>
                <a:cubicBezTo>
                  <a:pt x="3098347" y="2007054"/>
                  <a:pt x="3188154" y="2049236"/>
                  <a:pt x="3265715" y="2081893"/>
                </a:cubicBezTo>
                <a:cubicBezTo>
                  <a:pt x="3343276" y="2114550"/>
                  <a:pt x="3423558" y="2145847"/>
                  <a:pt x="3494315" y="2171700"/>
                </a:cubicBezTo>
                <a:cubicBezTo>
                  <a:pt x="3565072" y="2197553"/>
                  <a:pt x="3623583" y="2216603"/>
                  <a:pt x="3690258" y="2237014"/>
                </a:cubicBezTo>
                <a:cubicBezTo>
                  <a:pt x="3756933" y="2257425"/>
                  <a:pt x="3811362" y="2284639"/>
                  <a:pt x="3894365" y="2294164"/>
                </a:cubicBezTo>
                <a:cubicBezTo>
                  <a:pt x="3977368" y="2303689"/>
                  <a:pt x="4102554" y="2295525"/>
                  <a:pt x="4188279" y="2294164"/>
                </a:cubicBezTo>
                <a:cubicBezTo>
                  <a:pt x="4274004" y="2292803"/>
                  <a:pt x="4408715" y="2286000"/>
                  <a:pt x="4408715" y="2286000"/>
                </a:cubicBezTo>
                <a:lnTo>
                  <a:pt x="4727122" y="2277836"/>
                </a:lnTo>
                <a:cubicBezTo>
                  <a:pt x="4806043" y="2276475"/>
                  <a:pt x="4823732" y="2299607"/>
                  <a:pt x="4882243" y="2277836"/>
                </a:cubicBezTo>
                <a:cubicBezTo>
                  <a:pt x="4940754" y="2256065"/>
                  <a:pt x="4889047" y="2251982"/>
                  <a:pt x="5078186" y="2147207"/>
                </a:cubicBezTo>
                <a:cubicBezTo>
                  <a:pt x="5267325" y="2042432"/>
                  <a:pt x="5795282" y="1752600"/>
                  <a:pt x="6017079" y="1649186"/>
                </a:cubicBezTo>
                <a:cubicBezTo>
                  <a:pt x="6238876" y="1545772"/>
                  <a:pt x="6305551" y="1589315"/>
                  <a:pt x="6408965" y="1526722"/>
                </a:cubicBezTo>
                <a:cubicBezTo>
                  <a:pt x="6512379" y="1464129"/>
                  <a:pt x="6444344" y="1528083"/>
                  <a:pt x="6637565" y="1273629"/>
                </a:cubicBezTo>
                <a:cubicBezTo>
                  <a:pt x="6830786" y="1019175"/>
                  <a:pt x="7417254" y="212271"/>
                  <a:pt x="756829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3" name="Vuokaaviosymboli: Liitin 22"/>
          <p:cNvSpPr/>
          <p:nvPr/>
        </p:nvSpPr>
        <p:spPr>
          <a:xfrm>
            <a:off x="730928" y="3777563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9" name="Vuokaaviosymboli: Liitin 28"/>
          <p:cNvSpPr/>
          <p:nvPr/>
        </p:nvSpPr>
        <p:spPr>
          <a:xfrm>
            <a:off x="8299221" y="2996514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0" name="Vuokaaviosymboli: Liitin 29"/>
          <p:cNvSpPr/>
          <p:nvPr/>
        </p:nvSpPr>
        <p:spPr>
          <a:xfrm>
            <a:off x="3162525" y="4647529"/>
            <a:ext cx="122463" cy="13970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1" name="Vuokaaviosymboli: Liitin 30"/>
          <p:cNvSpPr/>
          <p:nvPr/>
        </p:nvSpPr>
        <p:spPr>
          <a:xfrm>
            <a:off x="5151888" y="5295230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2" name="Vuokaaviosymboli: Liitin 31"/>
          <p:cNvSpPr/>
          <p:nvPr/>
        </p:nvSpPr>
        <p:spPr>
          <a:xfrm>
            <a:off x="7182075" y="4493312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3" name="Vuokaaviosymboli: Liitin 32"/>
          <p:cNvSpPr/>
          <p:nvPr/>
        </p:nvSpPr>
        <p:spPr>
          <a:xfrm>
            <a:off x="4247013" y="5189094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Vuokaaviosymboli: Liitin 33"/>
          <p:cNvSpPr/>
          <p:nvPr/>
        </p:nvSpPr>
        <p:spPr>
          <a:xfrm>
            <a:off x="1722890" y="4215727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8" name="Tekstiruutu 27"/>
          <p:cNvSpPr txBox="1"/>
          <p:nvPr/>
        </p:nvSpPr>
        <p:spPr>
          <a:xfrm>
            <a:off x="367618" y="3368924"/>
            <a:ext cx="726619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r>
              <a:rPr lang="fi-FI" sz="900" dirty="0">
                <a:latin typeface="+mj-lt"/>
              </a:rPr>
              <a:t>Jyväskylä </a:t>
            </a:r>
          </a:p>
          <a:p>
            <a:r>
              <a:rPr lang="fi-FI" sz="900" dirty="0">
                <a:latin typeface="+mj-lt"/>
              </a:rPr>
              <a:t>km 378</a:t>
            </a:r>
          </a:p>
        </p:txBody>
      </p:sp>
      <p:sp>
        <p:nvSpPr>
          <p:cNvPr id="36" name="Tekstiruutu 35"/>
          <p:cNvSpPr txBox="1"/>
          <p:nvPr/>
        </p:nvSpPr>
        <p:spPr>
          <a:xfrm>
            <a:off x="7446277" y="2742398"/>
            <a:ext cx="742726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r>
              <a:rPr lang="fi-FI" sz="900" dirty="0">
                <a:latin typeface="+mj-lt"/>
              </a:rPr>
              <a:t>Äänekoski km 424</a:t>
            </a:r>
          </a:p>
        </p:txBody>
      </p:sp>
      <p:sp>
        <p:nvSpPr>
          <p:cNvPr id="37" name="Tekstiruutu 36"/>
          <p:cNvSpPr txBox="1"/>
          <p:nvPr/>
        </p:nvSpPr>
        <p:spPr>
          <a:xfrm>
            <a:off x="6651396" y="4099060"/>
            <a:ext cx="653142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r>
              <a:rPr lang="fi-FI" sz="900" dirty="0">
                <a:latin typeface="+mj-lt"/>
              </a:rPr>
              <a:t>Suolahti km 418</a:t>
            </a:r>
          </a:p>
        </p:txBody>
      </p:sp>
      <p:sp>
        <p:nvSpPr>
          <p:cNvPr id="38" name="Tekstiruutu 37"/>
          <p:cNvSpPr txBox="1"/>
          <p:nvPr/>
        </p:nvSpPr>
        <p:spPr>
          <a:xfrm>
            <a:off x="4183556" y="4781974"/>
            <a:ext cx="631371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r>
              <a:rPr lang="fi-FI" sz="900" dirty="0">
                <a:latin typeface="+mj-lt"/>
              </a:rPr>
              <a:t>Laukaa km 401</a:t>
            </a:r>
          </a:p>
        </p:txBody>
      </p:sp>
      <p:sp>
        <p:nvSpPr>
          <p:cNvPr id="40" name="Tekstiruutu 39"/>
          <p:cNvSpPr txBox="1"/>
          <p:nvPr/>
        </p:nvSpPr>
        <p:spPr>
          <a:xfrm>
            <a:off x="2962496" y="4218573"/>
            <a:ext cx="726624" cy="369332"/>
          </a:xfrm>
          <a:prstGeom prst="rect">
            <a:avLst/>
          </a:prstGeom>
          <a:solidFill>
            <a:srgbClr val="FFD757"/>
          </a:solidFill>
        </p:spPr>
        <p:txBody>
          <a:bodyPr wrap="square" rtlCol="0">
            <a:spAutoFit/>
          </a:bodyPr>
          <a:lstStyle/>
          <a:p>
            <a:r>
              <a:rPr lang="fi-FI" sz="900" dirty="0">
                <a:latin typeface="+mj-lt"/>
              </a:rPr>
              <a:t>Vihtavuori km 395</a:t>
            </a:r>
          </a:p>
        </p:txBody>
      </p:sp>
      <p:sp>
        <p:nvSpPr>
          <p:cNvPr id="45" name="Tekstiruutu 44"/>
          <p:cNvSpPr txBox="1"/>
          <p:nvPr/>
        </p:nvSpPr>
        <p:spPr>
          <a:xfrm>
            <a:off x="118685" y="4442508"/>
            <a:ext cx="1606314" cy="14773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Kangasvuoren tunnelin peruskorjaus (2,7km)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Lujituspultitus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Suuaukkorakenteet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Salaojien rakentaminen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Ruiskubetonointi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Vahvavirtatyöt mm. lämmitysjärjestelmät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Päällysrakenteen uusiminen</a:t>
            </a:r>
          </a:p>
        </p:txBody>
      </p:sp>
      <p:sp>
        <p:nvSpPr>
          <p:cNvPr id="46" name="Tekstiruutu 45"/>
          <p:cNvSpPr txBox="1"/>
          <p:nvPr/>
        </p:nvSpPr>
        <p:spPr>
          <a:xfrm>
            <a:off x="1192149" y="2990793"/>
            <a:ext cx="1240912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Pohjantähden kallioleikkauksen </a:t>
            </a:r>
          </a:p>
          <a:p>
            <a:r>
              <a:rPr lang="fi-FI" sz="900" b="1" dirty="0">
                <a:latin typeface="+mj-lt"/>
              </a:rPr>
              <a:t>avarrus</a:t>
            </a:r>
          </a:p>
        </p:txBody>
      </p:sp>
      <p:sp>
        <p:nvSpPr>
          <p:cNvPr id="48" name="Tekstiruutu 47"/>
          <p:cNvSpPr txBox="1"/>
          <p:nvPr/>
        </p:nvSpPr>
        <p:spPr>
          <a:xfrm>
            <a:off x="3833352" y="5752976"/>
            <a:ext cx="1440999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Laukaan ratapihatyöt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Vaihteen uusiminen.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Turvalaitemuutokset </a:t>
            </a:r>
          </a:p>
        </p:txBody>
      </p:sp>
      <p:sp>
        <p:nvSpPr>
          <p:cNvPr id="49" name="Tekstiruutu 48"/>
          <p:cNvSpPr txBox="1"/>
          <p:nvPr/>
        </p:nvSpPr>
        <p:spPr>
          <a:xfrm>
            <a:off x="6413031" y="3201086"/>
            <a:ext cx="1240971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Valkaman kallioleikkauksen avarrus</a:t>
            </a:r>
          </a:p>
        </p:txBody>
      </p:sp>
      <p:sp>
        <p:nvSpPr>
          <p:cNvPr id="50" name="Tekstiruutu 49"/>
          <p:cNvSpPr txBox="1"/>
          <p:nvPr/>
        </p:nvSpPr>
        <p:spPr>
          <a:xfrm>
            <a:off x="7688533" y="4188075"/>
            <a:ext cx="140815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Paatelanlahden ratasillan avartaminen</a:t>
            </a:r>
          </a:p>
        </p:txBody>
      </p:sp>
      <p:sp>
        <p:nvSpPr>
          <p:cNvPr id="51" name="Tekstiruutu 50"/>
          <p:cNvSpPr txBox="1"/>
          <p:nvPr/>
        </p:nvSpPr>
        <p:spPr>
          <a:xfrm>
            <a:off x="5999622" y="5295230"/>
            <a:ext cx="101811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Massanvaihto-kohde</a:t>
            </a:r>
          </a:p>
        </p:txBody>
      </p:sp>
      <p:sp>
        <p:nvSpPr>
          <p:cNvPr id="52" name="Tekstiruutu 51"/>
          <p:cNvSpPr txBox="1"/>
          <p:nvPr/>
        </p:nvSpPr>
        <p:spPr>
          <a:xfrm>
            <a:off x="7321623" y="4866241"/>
            <a:ext cx="1732868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Suolahden ratapihatyöt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Vaihteiden vaihto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Sivuraiteiden uusiminen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Turvalaitteiden parantaminen (mm. lisäämällä opastimet)</a:t>
            </a:r>
          </a:p>
        </p:txBody>
      </p:sp>
      <p:sp>
        <p:nvSpPr>
          <p:cNvPr id="53" name="Tekstiruutu 52"/>
          <p:cNvSpPr txBox="1"/>
          <p:nvPr/>
        </p:nvSpPr>
        <p:spPr>
          <a:xfrm>
            <a:off x="2222995" y="5128061"/>
            <a:ext cx="1397467" cy="10618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Vihtavuoren uuden kohtauspaikan rakentaminen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Maanrakennustyöt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Päällysrakennetyöt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Sähkörata- ja turvalaitetyöt</a:t>
            </a:r>
          </a:p>
        </p:txBody>
      </p:sp>
      <p:sp>
        <p:nvSpPr>
          <p:cNvPr id="54" name="Tekstiruutu 53"/>
          <p:cNvSpPr txBox="1"/>
          <p:nvPr/>
        </p:nvSpPr>
        <p:spPr>
          <a:xfrm>
            <a:off x="6469769" y="6248478"/>
            <a:ext cx="1524776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i-FI" sz="900" dirty="0">
                <a:latin typeface="+mj-lt"/>
              </a:rPr>
              <a:t>Uudet välisuojastuspisteet</a:t>
            </a:r>
          </a:p>
        </p:txBody>
      </p:sp>
      <p:sp>
        <p:nvSpPr>
          <p:cNvPr id="55" name="Tekstiruutu 54"/>
          <p:cNvSpPr txBox="1"/>
          <p:nvPr/>
        </p:nvSpPr>
        <p:spPr>
          <a:xfrm>
            <a:off x="1638729" y="3548598"/>
            <a:ext cx="984304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Vihtiälän alikulkusillan uusiminen</a:t>
            </a:r>
          </a:p>
        </p:txBody>
      </p:sp>
      <p:cxnSp>
        <p:nvCxnSpPr>
          <p:cNvPr id="57" name="Suora yhdysviiva 56"/>
          <p:cNvCxnSpPr/>
          <p:nvPr/>
        </p:nvCxnSpPr>
        <p:spPr>
          <a:xfrm>
            <a:off x="905944" y="4037777"/>
            <a:ext cx="82664" cy="12246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uora nuoliyhdysviiva 59"/>
          <p:cNvCxnSpPr>
            <a:cxnSpLocks/>
            <a:stCxn id="45" idx="0"/>
          </p:cNvCxnSpPr>
          <p:nvPr/>
        </p:nvCxnSpPr>
        <p:spPr>
          <a:xfrm flipH="1" flipV="1">
            <a:off x="899060" y="4146259"/>
            <a:ext cx="22782" cy="296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uora nuoliyhdysviiva 62"/>
          <p:cNvCxnSpPr>
            <a:stCxn id="46" idx="1"/>
            <a:endCxn id="13" idx="2"/>
          </p:cNvCxnSpPr>
          <p:nvPr/>
        </p:nvCxnSpPr>
        <p:spPr>
          <a:xfrm flipH="1">
            <a:off x="1061582" y="3244709"/>
            <a:ext cx="130567" cy="9809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Vuokaaviosymboli: Liitin 65"/>
          <p:cNvSpPr/>
          <p:nvPr/>
        </p:nvSpPr>
        <p:spPr>
          <a:xfrm>
            <a:off x="6377830" y="6294040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1027" name="Suora nuoliyhdysviiva 1026"/>
          <p:cNvCxnSpPr>
            <a:cxnSpLocks/>
            <a:stCxn id="55" idx="2"/>
            <a:endCxn id="34" idx="7"/>
          </p:cNvCxnSpPr>
          <p:nvPr/>
        </p:nvCxnSpPr>
        <p:spPr>
          <a:xfrm flipH="1">
            <a:off x="1827419" y="4056429"/>
            <a:ext cx="303462" cy="179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uora nuoliyhdysviiva 1030"/>
          <p:cNvCxnSpPr>
            <a:cxnSpLocks/>
            <a:stCxn id="53" idx="0"/>
            <a:endCxn id="30" idx="3"/>
          </p:cNvCxnSpPr>
          <p:nvPr/>
        </p:nvCxnSpPr>
        <p:spPr>
          <a:xfrm flipV="1">
            <a:off x="2921729" y="4766778"/>
            <a:ext cx="258730" cy="3612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kstiruutu 82"/>
          <p:cNvSpPr txBox="1"/>
          <p:nvPr/>
        </p:nvSpPr>
        <p:spPr>
          <a:xfrm>
            <a:off x="2563628" y="635563"/>
            <a:ext cx="4482317" cy="2516073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i-FI" sz="1050" b="1" dirty="0">
                <a:latin typeface="+mj-lt"/>
              </a:rPr>
              <a:t>Linjatyöt 47rd-km: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Päällysrakenteen uusiminen (kiskot, pölkyt, tukikerros) ja routaeristys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Radan sähköistystyöt koko linjaosuudella sisältäen liikennepaikat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Kaksi uutta sähkönsyöttöasemaa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Raiteenalennukset ylikulkusiltojen kohdilla, 5 kohdetta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Turvalaitetyöt 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Kaksi uutta välisuojastuspistettä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Uudet tasoristeyksien varoituslaitokset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Rumpujen uusimiset ja korjaustyöt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Kuivatuksen parantaminen (ojien perkaus ja salaojien uusiminen)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Tasoristeyksien poistot ja parantamiset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Siltojen korjaustyöt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Rakenteiden parantaminen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Siltojen sähköistysmuutokset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>
                <a:latin typeface="+mj-lt"/>
              </a:rPr>
              <a:t>Kaapelireittien rakentaminen liikennepaikoille</a:t>
            </a:r>
          </a:p>
        </p:txBody>
      </p:sp>
      <p:cxnSp>
        <p:nvCxnSpPr>
          <p:cNvPr id="1041" name="Suora nuoliyhdysviiva 1040"/>
          <p:cNvCxnSpPr/>
          <p:nvPr/>
        </p:nvCxnSpPr>
        <p:spPr>
          <a:xfrm flipV="1">
            <a:off x="6553690" y="4787238"/>
            <a:ext cx="214728" cy="507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iruutu 87"/>
          <p:cNvSpPr txBox="1"/>
          <p:nvPr/>
        </p:nvSpPr>
        <p:spPr>
          <a:xfrm>
            <a:off x="7235754" y="1515707"/>
            <a:ext cx="1870436" cy="10618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Äänekosken ratapihatyöt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Vaihteiden vaihdot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Sivuraiteiden uusiminen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Turvalaitteiden uusiminen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Valaistuksen uusiminen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900" dirty="0">
                <a:latin typeface="+mj-lt"/>
              </a:rPr>
              <a:t>Kokonaisuuden liittäminen uuden tehtaan raiteistoon</a:t>
            </a:r>
          </a:p>
        </p:txBody>
      </p:sp>
      <p:cxnSp>
        <p:nvCxnSpPr>
          <p:cNvPr id="1045" name="Suora nuoliyhdysviiva 1044"/>
          <p:cNvCxnSpPr>
            <a:cxnSpLocks/>
            <a:endCxn id="32" idx="5"/>
          </p:cNvCxnSpPr>
          <p:nvPr/>
        </p:nvCxnSpPr>
        <p:spPr>
          <a:xfrm flipH="1" flipV="1">
            <a:off x="7286604" y="4612561"/>
            <a:ext cx="884368" cy="2533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uora nuoliyhdysviiva 1047"/>
          <p:cNvCxnSpPr>
            <a:stCxn id="88" idx="2"/>
            <a:endCxn id="29" idx="0"/>
          </p:cNvCxnSpPr>
          <p:nvPr/>
        </p:nvCxnSpPr>
        <p:spPr>
          <a:xfrm>
            <a:off x="8170972" y="2577536"/>
            <a:ext cx="189481" cy="4189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uora nuoliyhdysviiva 73"/>
          <p:cNvCxnSpPr>
            <a:cxnSpLocks/>
            <a:stCxn id="48" idx="0"/>
          </p:cNvCxnSpPr>
          <p:nvPr/>
        </p:nvCxnSpPr>
        <p:spPr>
          <a:xfrm flipH="1" flipV="1">
            <a:off x="4353878" y="5315296"/>
            <a:ext cx="199974" cy="4376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Vuokaaviosymboli: Liitin 114"/>
          <p:cNvSpPr/>
          <p:nvPr/>
        </p:nvSpPr>
        <p:spPr>
          <a:xfrm>
            <a:off x="6377829" y="6108769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6" name="Tekstiruutu 115"/>
          <p:cNvSpPr txBox="1"/>
          <p:nvPr/>
        </p:nvSpPr>
        <p:spPr>
          <a:xfrm>
            <a:off x="6475510" y="6063207"/>
            <a:ext cx="1774845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i-FI" sz="900" dirty="0">
                <a:latin typeface="+mj-lt"/>
              </a:rPr>
              <a:t>Olemassa olevat liikennepaikat</a:t>
            </a:r>
          </a:p>
        </p:txBody>
      </p:sp>
      <p:sp>
        <p:nvSpPr>
          <p:cNvPr id="80" name="5-sakarainen tähti 79"/>
          <p:cNvSpPr/>
          <p:nvPr/>
        </p:nvSpPr>
        <p:spPr>
          <a:xfrm>
            <a:off x="802365" y="3913274"/>
            <a:ext cx="111100" cy="11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0" name="5-sakarainen tähti 119"/>
          <p:cNvSpPr/>
          <p:nvPr/>
        </p:nvSpPr>
        <p:spPr>
          <a:xfrm>
            <a:off x="4978592" y="5295230"/>
            <a:ext cx="111100" cy="11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1" name="5-sakarainen tähti 120"/>
          <p:cNvSpPr/>
          <p:nvPr/>
        </p:nvSpPr>
        <p:spPr>
          <a:xfrm>
            <a:off x="6922417" y="4598926"/>
            <a:ext cx="111100" cy="11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2" name="5-sakarainen tähti 121"/>
          <p:cNvSpPr/>
          <p:nvPr/>
        </p:nvSpPr>
        <p:spPr>
          <a:xfrm>
            <a:off x="7182075" y="4502356"/>
            <a:ext cx="111100" cy="11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3" name="5-sakarainen tähti 122"/>
          <p:cNvSpPr/>
          <p:nvPr/>
        </p:nvSpPr>
        <p:spPr>
          <a:xfrm>
            <a:off x="7364562" y="4319126"/>
            <a:ext cx="111100" cy="11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4" name="5-sakarainen tähti 123"/>
          <p:cNvSpPr/>
          <p:nvPr/>
        </p:nvSpPr>
        <p:spPr>
          <a:xfrm>
            <a:off x="6389193" y="6546500"/>
            <a:ext cx="111100" cy="1111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5" name="Tekstiruutu 124"/>
          <p:cNvSpPr txBox="1"/>
          <p:nvPr/>
        </p:nvSpPr>
        <p:spPr>
          <a:xfrm>
            <a:off x="6483376" y="6486634"/>
            <a:ext cx="1300356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i-FI" sz="900" dirty="0">
                <a:latin typeface="+mj-lt"/>
              </a:rPr>
              <a:t>Raiteenalennuskohde</a:t>
            </a:r>
          </a:p>
        </p:txBody>
      </p:sp>
      <p:cxnSp>
        <p:nvCxnSpPr>
          <p:cNvPr id="85" name="Suora nuoliyhdysviiva 84"/>
          <p:cNvCxnSpPr>
            <a:stCxn id="49" idx="2"/>
          </p:cNvCxnSpPr>
          <p:nvPr/>
        </p:nvCxnSpPr>
        <p:spPr>
          <a:xfrm>
            <a:off x="7033517" y="3708917"/>
            <a:ext cx="498609" cy="506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Vuokaaviosymboli: Liitin 57">
            <a:extLst>
              <a:ext uri="{FF2B5EF4-FFF2-40B4-BE49-F238E27FC236}">
                <a16:creationId xmlns:a16="http://schemas.microsoft.com/office/drawing/2014/main" id="{D64FCF4A-0443-46B5-893A-3F33AE401C51}"/>
              </a:ext>
            </a:extLst>
          </p:cNvPr>
          <p:cNvSpPr/>
          <p:nvPr/>
        </p:nvSpPr>
        <p:spPr>
          <a:xfrm>
            <a:off x="6377828" y="5919836"/>
            <a:ext cx="122463" cy="13970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9" name="Tekstiruutu 58">
            <a:extLst>
              <a:ext uri="{FF2B5EF4-FFF2-40B4-BE49-F238E27FC236}">
                <a16:creationId xmlns:a16="http://schemas.microsoft.com/office/drawing/2014/main" id="{3E422943-AC5E-476D-BC14-32BD8B1299CC}"/>
              </a:ext>
            </a:extLst>
          </p:cNvPr>
          <p:cNvSpPr txBox="1"/>
          <p:nvPr/>
        </p:nvSpPr>
        <p:spPr>
          <a:xfrm>
            <a:off x="6468750" y="5877936"/>
            <a:ext cx="1184940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fi-FI" sz="900" dirty="0">
                <a:latin typeface="+mj-lt"/>
              </a:rPr>
              <a:t>Uusi kohtauspaikka</a:t>
            </a:r>
          </a:p>
        </p:txBody>
      </p:sp>
      <p:cxnSp>
        <p:nvCxnSpPr>
          <p:cNvPr id="67" name="Suora nuoliyhdysviiva 66">
            <a:extLst>
              <a:ext uri="{FF2B5EF4-FFF2-40B4-BE49-F238E27FC236}">
                <a16:creationId xmlns:a16="http://schemas.microsoft.com/office/drawing/2014/main" id="{3B1078F1-D159-4C8E-8450-A18812D2EDAC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7684190" y="4027299"/>
            <a:ext cx="708422" cy="1607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694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0891" y="237986"/>
            <a:ext cx="6624000" cy="609600"/>
          </a:xfrm>
        </p:spPr>
        <p:txBody>
          <a:bodyPr/>
          <a:lstStyle/>
          <a:p>
            <a:r>
              <a:rPr lang="fi-FI" dirty="0"/>
              <a:t>Jämsänkoski-Jyväskylä välin työt 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D3618-7E0D-4F1E-9E49-44F82D168D93}" type="datetime1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8.10.2018</a:t>
            </a:fld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1313543" y="1220788"/>
            <a:ext cx="5780088" cy="5578986"/>
          </a:xfrm>
          <a:custGeom>
            <a:avLst/>
            <a:gdLst>
              <a:gd name="T0" fmla="*/ 2147483647 w 3641"/>
              <a:gd name="T1" fmla="*/ 2147483647 h 3930"/>
              <a:gd name="T2" fmla="*/ 2147483647 w 3641"/>
              <a:gd name="T3" fmla="*/ 2147483647 h 3930"/>
              <a:gd name="T4" fmla="*/ 2147483647 w 3641"/>
              <a:gd name="T5" fmla="*/ 2147483647 h 3930"/>
              <a:gd name="T6" fmla="*/ 0 w 3641"/>
              <a:gd name="T7" fmla="*/ 2147483647 h 3930"/>
              <a:gd name="T8" fmla="*/ 2147483647 w 3641"/>
              <a:gd name="T9" fmla="*/ 2147483647 h 3930"/>
              <a:gd name="T10" fmla="*/ 2147483647 w 3641"/>
              <a:gd name="T11" fmla="*/ 2147483647 h 3930"/>
              <a:gd name="T12" fmla="*/ 2147483647 w 3641"/>
              <a:gd name="T13" fmla="*/ 2147483647 h 3930"/>
              <a:gd name="T14" fmla="*/ 2147483647 w 3641"/>
              <a:gd name="T15" fmla="*/ 2147483647 h 3930"/>
              <a:gd name="T16" fmla="*/ 2147483647 w 3641"/>
              <a:gd name="T17" fmla="*/ 2147483647 h 3930"/>
              <a:gd name="T18" fmla="*/ 2147483647 w 3641"/>
              <a:gd name="T19" fmla="*/ 2147483647 h 3930"/>
              <a:gd name="T20" fmla="*/ 2147483647 w 3641"/>
              <a:gd name="T21" fmla="*/ 2147483647 h 3930"/>
              <a:gd name="T22" fmla="*/ 2147483647 w 3641"/>
              <a:gd name="T23" fmla="*/ 2147483647 h 3930"/>
              <a:gd name="T24" fmla="*/ 2147483647 w 3641"/>
              <a:gd name="T25" fmla="*/ 2147483647 h 3930"/>
              <a:gd name="T26" fmla="*/ 2147483647 w 3641"/>
              <a:gd name="T27" fmla="*/ 2147483647 h 3930"/>
              <a:gd name="T28" fmla="*/ 2147483647 w 3641"/>
              <a:gd name="T29" fmla="*/ 2147483647 h 3930"/>
              <a:gd name="T30" fmla="*/ 2147483647 w 3641"/>
              <a:gd name="T31" fmla="*/ 2147483647 h 3930"/>
              <a:gd name="T32" fmla="*/ 2147483647 w 3641"/>
              <a:gd name="T33" fmla="*/ 2147483647 h 3930"/>
              <a:gd name="T34" fmla="*/ 2147483647 w 3641"/>
              <a:gd name="T35" fmla="*/ 2147483647 h 3930"/>
              <a:gd name="T36" fmla="*/ 2147483647 w 3641"/>
              <a:gd name="T37" fmla="*/ 2147483647 h 3930"/>
              <a:gd name="T38" fmla="*/ 2147483647 w 3641"/>
              <a:gd name="T39" fmla="*/ 2147483647 h 3930"/>
              <a:gd name="T40" fmla="*/ 2147483647 w 3641"/>
              <a:gd name="T41" fmla="*/ 2147483647 h 3930"/>
              <a:gd name="T42" fmla="*/ 2147483647 w 3641"/>
              <a:gd name="T43" fmla="*/ 2147483647 h 3930"/>
              <a:gd name="T44" fmla="*/ 2147483647 w 3641"/>
              <a:gd name="T45" fmla="*/ 2147483647 h 3930"/>
              <a:gd name="T46" fmla="*/ 2147483647 w 3641"/>
              <a:gd name="T47" fmla="*/ 2147483647 h 3930"/>
              <a:gd name="T48" fmla="*/ 2147483647 w 3641"/>
              <a:gd name="T49" fmla="*/ 2147483647 h 3930"/>
              <a:gd name="T50" fmla="*/ 2147483647 w 3641"/>
              <a:gd name="T51" fmla="*/ 2147483647 h 3930"/>
              <a:gd name="T52" fmla="*/ 2147483647 w 3641"/>
              <a:gd name="T53" fmla="*/ 2147483647 h 3930"/>
              <a:gd name="T54" fmla="*/ 2147483647 w 3641"/>
              <a:gd name="T55" fmla="*/ 2147483647 h 3930"/>
              <a:gd name="T56" fmla="*/ 2147483647 w 3641"/>
              <a:gd name="T57" fmla="*/ 2147483647 h 3930"/>
              <a:gd name="T58" fmla="*/ 2147483647 w 3641"/>
              <a:gd name="T59" fmla="*/ 2147483647 h 3930"/>
              <a:gd name="T60" fmla="*/ 2147483647 w 3641"/>
              <a:gd name="T61" fmla="*/ 2147483647 h 3930"/>
              <a:gd name="T62" fmla="*/ 2147483647 w 3641"/>
              <a:gd name="T63" fmla="*/ 2147483647 h 3930"/>
              <a:gd name="T64" fmla="*/ 2147483647 w 3641"/>
              <a:gd name="T65" fmla="*/ 2147483647 h 3930"/>
              <a:gd name="T66" fmla="*/ 2147483647 w 3641"/>
              <a:gd name="T67" fmla="*/ 2147483647 h 3930"/>
              <a:gd name="T68" fmla="*/ 2147483647 w 3641"/>
              <a:gd name="T69" fmla="*/ 2147483647 h 3930"/>
              <a:gd name="T70" fmla="*/ 2147483647 w 3641"/>
              <a:gd name="T71" fmla="*/ 2147483647 h 3930"/>
              <a:gd name="T72" fmla="*/ 2147483647 w 3641"/>
              <a:gd name="T73" fmla="*/ 2147483647 h 3930"/>
              <a:gd name="T74" fmla="*/ 2147483647 w 3641"/>
              <a:gd name="T75" fmla="*/ 0 h 393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641" h="3930">
                <a:moveTo>
                  <a:pt x="26" y="3930"/>
                </a:moveTo>
                <a:lnTo>
                  <a:pt x="27" y="3806"/>
                </a:lnTo>
                <a:lnTo>
                  <a:pt x="35" y="3699"/>
                </a:lnTo>
                <a:lnTo>
                  <a:pt x="0" y="3606"/>
                </a:lnTo>
                <a:lnTo>
                  <a:pt x="69" y="3514"/>
                </a:lnTo>
                <a:lnTo>
                  <a:pt x="82" y="3493"/>
                </a:lnTo>
                <a:lnTo>
                  <a:pt x="53" y="3374"/>
                </a:lnTo>
                <a:lnTo>
                  <a:pt x="72" y="3298"/>
                </a:lnTo>
                <a:lnTo>
                  <a:pt x="170" y="3244"/>
                </a:lnTo>
                <a:lnTo>
                  <a:pt x="197" y="3174"/>
                </a:lnTo>
                <a:lnTo>
                  <a:pt x="232" y="3079"/>
                </a:lnTo>
                <a:lnTo>
                  <a:pt x="294" y="3004"/>
                </a:lnTo>
                <a:lnTo>
                  <a:pt x="350" y="2918"/>
                </a:lnTo>
                <a:lnTo>
                  <a:pt x="470" y="2856"/>
                </a:lnTo>
                <a:lnTo>
                  <a:pt x="1340" y="2644"/>
                </a:lnTo>
                <a:lnTo>
                  <a:pt x="1556" y="2592"/>
                </a:lnTo>
                <a:lnTo>
                  <a:pt x="1905" y="2481"/>
                </a:lnTo>
                <a:lnTo>
                  <a:pt x="1974" y="2466"/>
                </a:lnTo>
                <a:lnTo>
                  <a:pt x="2640" y="2064"/>
                </a:lnTo>
                <a:lnTo>
                  <a:pt x="2813" y="1838"/>
                </a:lnTo>
                <a:lnTo>
                  <a:pt x="2864" y="1742"/>
                </a:lnTo>
                <a:lnTo>
                  <a:pt x="2866" y="1646"/>
                </a:lnTo>
                <a:lnTo>
                  <a:pt x="2924" y="1542"/>
                </a:lnTo>
                <a:lnTo>
                  <a:pt x="2956" y="1448"/>
                </a:lnTo>
                <a:lnTo>
                  <a:pt x="3118" y="1224"/>
                </a:lnTo>
                <a:lnTo>
                  <a:pt x="3249" y="969"/>
                </a:lnTo>
                <a:lnTo>
                  <a:pt x="3259" y="897"/>
                </a:lnTo>
                <a:lnTo>
                  <a:pt x="3274" y="780"/>
                </a:lnTo>
                <a:lnTo>
                  <a:pt x="3274" y="655"/>
                </a:lnTo>
                <a:lnTo>
                  <a:pt x="3275" y="508"/>
                </a:lnTo>
                <a:lnTo>
                  <a:pt x="3260" y="383"/>
                </a:lnTo>
                <a:lnTo>
                  <a:pt x="3267" y="274"/>
                </a:lnTo>
                <a:lnTo>
                  <a:pt x="3306" y="157"/>
                </a:lnTo>
                <a:lnTo>
                  <a:pt x="3376" y="95"/>
                </a:lnTo>
                <a:lnTo>
                  <a:pt x="3446" y="86"/>
                </a:lnTo>
                <a:lnTo>
                  <a:pt x="3516" y="55"/>
                </a:lnTo>
                <a:lnTo>
                  <a:pt x="3563" y="24"/>
                </a:lnTo>
                <a:lnTo>
                  <a:pt x="3641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515667" y="1827666"/>
            <a:ext cx="1587" cy="60325"/>
          </a:xfrm>
          <a:custGeom>
            <a:avLst/>
            <a:gdLst>
              <a:gd name="T0" fmla="*/ 0 w 1"/>
              <a:gd name="T1" fmla="*/ 0 h 38"/>
              <a:gd name="T2" fmla="*/ 0 w 1"/>
              <a:gd name="T3" fmla="*/ 2147483647 h 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8">
                <a:moveTo>
                  <a:pt x="0" y="0"/>
                </a:moveTo>
                <a:lnTo>
                  <a:pt x="0" y="38"/>
                </a:lnTo>
              </a:path>
            </a:pathLst>
          </a:custGeom>
          <a:noFill/>
          <a:ln w="889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3" name="Freeform 46"/>
          <p:cNvSpPr>
            <a:spLocks/>
          </p:cNvSpPr>
          <p:nvPr/>
        </p:nvSpPr>
        <p:spPr bwMode="auto">
          <a:xfrm>
            <a:off x="6286500" y="2658156"/>
            <a:ext cx="150813" cy="293687"/>
          </a:xfrm>
          <a:custGeom>
            <a:avLst/>
            <a:gdLst>
              <a:gd name="T0" fmla="*/ 2147483647 w 95"/>
              <a:gd name="T1" fmla="*/ 0 h 185"/>
              <a:gd name="T2" fmla="*/ 0 w 95"/>
              <a:gd name="T3" fmla="*/ 2147483647 h 18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5" h="185">
                <a:moveTo>
                  <a:pt x="95" y="0"/>
                </a:moveTo>
                <a:lnTo>
                  <a:pt x="0" y="185"/>
                </a:lnTo>
              </a:path>
            </a:pathLst>
          </a:custGeom>
          <a:noFill/>
          <a:ln w="889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Freeform 51"/>
          <p:cNvSpPr>
            <a:spLocks/>
          </p:cNvSpPr>
          <p:nvPr/>
        </p:nvSpPr>
        <p:spPr bwMode="auto">
          <a:xfrm rot="236960">
            <a:off x="4581071" y="4395448"/>
            <a:ext cx="492125" cy="296863"/>
          </a:xfrm>
          <a:custGeom>
            <a:avLst/>
            <a:gdLst>
              <a:gd name="T0" fmla="*/ 2147483647 w 310"/>
              <a:gd name="T1" fmla="*/ 0 h 187"/>
              <a:gd name="T2" fmla="*/ 0 w 310"/>
              <a:gd name="T3" fmla="*/ 2147483647 h 18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0" h="187">
                <a:moveTo>
                  <a:pt x="310" y="0"/>
                </a:moveTo>
                <a:lnTo>
                  <a:pt x="0" y="187"/>
                </a:lnTo>
              </a:path>
            </a:pathLst>
          </a:custGeom>
          <a:noFill/>
          <a:ln w="889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Freeform 52"/>
          <p:cNvSpPr>
            <a:spLocks/>
          </p:cNvSpPr>
          <p:nvPr/>
        </p:nvSpPr>
        <p:spPr bwMode="auto">
          <a:xfrm>
            <a:off x="3648869" y="4895623"/>
            <a:ext cx="166688" cy="39687"/>
          </a:xfrm>
          <a:custGeom>
            <a:avLst/>
            <a:gdLst>
              <a:gd name="T0" fmla="*/ 2147483647 w 105"/>
              <a:gd name="T1" fmla="*/ 0 h 25"/>
              <a:gd name="T2" fmla="*/ 0 w 105"/>
              <a:gd name="T3" fmla="*/ 2147483647 h 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5" h="25">
                <a:moveTo>
                  <a:pt x="105" y="0"/>
                </a:moveTo>
                <a:lnTo>
                  <a:pt x="0" y="25"/>
                </a:lnTo>
              </a:path>
            </a:pathLst>
          </a:custGeom>
          <a:noFill/>
          <a:ln w="889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7" name="Vuokaaviosymboli: Liitin 66"/>
          <p:cNvSpPr/>
          <p:nvPr/>
        </p:nvSpPr>
        <p:spPr>
          <a:xfrm>
            <a:off x="6422005" y="6399204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8" name="Tekstiruutu 67"/>
          <p:cNvSpPr txBox="1"/>
          <p:nvPr/>
        </p:nvSpPr>
        <p:spPr>
          <a:xfrm>
            <a:off x="6494236" y="6367981"/>
            <a:ext cx="954107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Liikennepaikat</a:t>
            </a:r>
          </a:p>
        </p:txBody>
      </p:sp>
      <p:sp>
        <p:nvSpPr>
          <p:cNvPr id="69" name="Vuokaaviosymboli: Liitin 68"/>
          <p:cNvSpPr/>
          <p:nvPr/>
        </p:nvSpPr>
        <p:spPr>
          <a:xfrm>
            <a:off x="1339385" y="5936189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0" name="Tekstiruutu 69"/>
          <p:cNvSpPr txBox="1"/>
          <p:nvPr/>
        </p:nvSpPr>
        <p:spPr>
          <a:xfrm>
            <a:off x="6151107" y="3186501"/>
            <a:ext cx="716804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Muurame Km 325</a:t>
            </a:r>
          </a:p>
        </p:txBody>
      </p:sp>
      <p:sp>
        <p:nvSpPr>
          <p:cNvPr id="71" name="Tekstiruutu 70"/>
          <p:cNvSpPr txBox="1"/>
          <p:nvPr/>
        </p:nvSpPr>
        <p:spPr>
          <a:xfrm>
            <a:off x="3999474" y="4932250"/>
            <a:ext cx="723142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Saakoski Km 305</a:t>
            </a:r>
          </a:p>
        </p:txBody>
      </p:sp>
      <p:sp>
        <p:nvSpPr>
          <p:cNvPr id="72" name="Tekstiruutu 71"/>
          <p:cNvSpPr txBox="1"/>
          <p:nvPr/>
        </p:nvSpPr>
        <p:spPr>
          <a:xfrm>
            <a:off x="387120" y="5846275"/>
            <a:ext cx="908279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Jämsänkoski Km 287</a:t>
            </a:r>
          </a:p>
        </p:txBody>
      </p:sp>
      <p:sp>
        <p:nvSpPr>
          <p:cNvPr id="73" name="Tekstiruutu 72"/>
          <p:cNvSpPr txBox="1"/>
          <p:nvPr/>
        </p:nvSpPr>
        <p:spPr>
          <a:xfrm>
            <a:off x="6065579" y="942975"/>
            <a:ext cx="678688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Jyväskylä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340</a:t>
            </a:r>
          </a:p>
        </p:txBody>
      </p:sp>
      <p:sp>
        <p:nvSpPr>
          <p:cNvPr id="74" name="Vuokaaviosymboli: Liitin 73"/>
          <p:cNvSpPr/>
          <p:nvPr/>
        </p:nvSpPr>
        <p:spPr>
          <a:xfrm>
            <a:off x="4053568" y="4748981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5" name="Vuokaaviosymboli: Liitin 74"/>
          <p:cNvSpPr/>
          <p:nvPr/>
        </p:nvSpPr>
        <p:spPr>
          <a:xfrm>
            <a:off x="5959703" y="3231458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6" name="Vuokaaviosymboli: Liitin 75"/>
          <p:cNvSpPr/>
          <p:nvPr/>
        </p:nvSpPr>
        <p:spPr>
          <a:xfrm>
            <a:off x="6784068" y="1245668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0" name="Tekstiruutu 79"/>
          <p:cNvSpPr txBox="1"/>
          <p:nvPr/>
        </p:nvSpPr>
        <p:spPr>
          <a:xfrm>
            <a:off x="3580135" y="1981721"/>
            <a:ext cx="2451323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Paasivuoren tunnelin korjaustyöt (2,4km)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Päällysrakenteen uusiminen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Pohjasalaojien uusiminen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Ruiskubetonointityöt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Vahvavirtatyöt (saattolämmitystyöt ja kaapelialitukset)</a:t>
            </a:r>
          </a:p>
        </p:txBody>
      </p:sp>
      <p:sp>
        <p:nvSpPr>
          <p:cNvPr id="81" name="Tekstiruutu 80"/>
          <p:cNvSpPr txBox="1"/>
          <p:nvPr/>
        </p:nvSpPr>
        <p:spPr>
          <a:xfrm>
            <a:off x="2623569" y="5546193"/>
            <a:ext cx="2217287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Matomäen tunnelin (239m) korjaustyöt 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Suuaukkorakenteen rakentaminen</a:t>
            </a:r>
          </a:p>
        </p:txBody>
      </p:sp>
      <p:sp>
        <p:nvSpPr>
          <p:cNvPr id="82" name="Tekstiruutu 81"/>
          <p:cNvSpPr txBox="1"/>
          <p:nvPr/>
        </p:nvSpPr>
        <p:spPr>
          <a:xfrm>
            <a:off x="2097248" y="3122564"/>
            <a:ext cx="221962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Lahdenvuoren tunnelin korjaustyöt (4,3 km)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Päällysrakenteen uusiminen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Holvin ruiskubetonointi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Pohjasalaojien uusiminen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Suuaukkorakenteen rakentaminen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Vahvavirtatyöt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(saattolämmitystyöt ja kaapelialitukset)</a:t>
            </a:r>
          </a:p>
        </p:txBody>
      </p:sp>
      <p:sp>
        <p:nvSpPr>
          <p:cNvPr id="83" name="Tekstiruutu 82"/>
          <p:cNvSpPr txBox="1"/>
          <p:nvPr/>
        </p:nvSpPr>
        <p:spPr>
          <a:xfrm>
            <a:off x="6867910" y="1576469"/>
            <a:ext cx="2151376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Keljonkangas II tunnelin korjaustyöt (225m)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Suuaukkorakenteen rakentaminen</a:t>
            </a:r>
          </a:p>
        </p:txBody>
      </p:sp>
      <p:cxnSp>
        <p:nvCxnSpPr>
          <p:cNvPr id="85" name="Suora nuoliyhdysviiva 84"/>
          <p:cNvCxnSpPr>
            <a:stCxn id="83" idx="1"/>
          </p:cNvCxnSpPr>
          <p:nvPr/>
        </p:nvCxnSpPr>
        <p:spPr>
          <a:xfrm flipH="1">
            <a:off x="6588682" y="1830385"/>
            <a:ext cx="279228" cy="41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uora nuoliyhdysviiva 98"/>
          <p:cNvCxnSpPr>
            <a:stCxn id="82" idx="3"/>
          </p:cNvCxnSpPr>
          <p:nvPr/>
        </p:nvCxnSpPr>
        <p:spPr>
          <a:xfrm>
            <a:off x="4316875" y="3722729"/>
            <a:ext cx="451828" cy="762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uora nuoliyhdysviiva 101"/>
          <p:cNvCxnSpPr>
            <a:stCxn id="81" idx="0"/>
          </p:cNvCxnSpPr>
          <p:nvPr/>
        </p:nvCxnSpPr>
        <p:spPr>
          <a:xfrm flipV="1">
            <a:off x="3732213" y="4970237"/>
            <a:ext cx="17666" cy="575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uora nuoliyhdysviiva 105"/>
          <p:cNvCxnSpPr>
            <a:cxnSpLocks/>
            <a:stCxn id="80" idx="3"/>
          </p:cNvCxnSpPr>
          <p:nvPr/>
        </p:nvCxnSpPr>
        <p:spPr>
          <a:xfrm>
            <a:off x="6031458" y="2443386"/>
            <a:ext cx="252474" cy="311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Vuokaaviosymboli: Liitin 35"/>
          <p:cNvSpPr/>
          <p:nvPr/>
        </p:nvSpPr>
        <p:spPr>
          <a:xfrm>
            <a:off x="1292950" y="6367981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kstiruutu 38"/>
          <p:cNvSpPr txBox="1"/>
          <p:nvPr/>
        </p:nvSpPr>
        <p:spPr>
          <a:xfrm>
            <a:off x="662730" y="6264115"/>
            <a:ext cx="588548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Jämsä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284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EEE4C803-0CBD-4A85-AFA9-B6D3B8AEE527}"/>
              </a:ext>
            </a:extLst>
          </p:cNvPr>
          <p:cNvSpPr txBox="1"/>
          <p:nvPr/>
        </p:nvSpPr>
        <p:spPr>
          <a:xfrm>
            <a:off x="218491" y="1634075"/>
            <a:ext cx="2818324" cy="13234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Töiden toteutus kuuden viikon totaalikatkossa vuonna 2017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Liikennekatko päättyi päivälleen aikataulussa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26D71C82-C23A-404F-A532-27695A42D1DD}"/>
              </a:ext>
            </a:extLst>
          </p:cNvPr>
          <p:cNvSpPr txBox="1"/>
          <p:nvPr/>
        </p:nvSpPr>
        <p:spPr>
          <a:xfrm>
            <a:off x="6209732" y="4188862"/>
            <a:ext cx="221962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Yhteensovitus Markkulan alikulkusillan korjaustöihin (MARSI-projekti)</a:t>
            </a:r>
          </a:p>
        </p:txBody>
      </p: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31224328-BFFE-44E8-BD14-D9BF9320D48D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5863756" y="3833920"/>
            <a:ext cx="1455790" cy="35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9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Tampere-Orivesi välin työt (kaksoisraide)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D3618-7E0D-4F1E-9E49-44F82D168D93}" type="datetime1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8.10.2018</a:t>
            </a:fld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Puolivapaa piirto 8"/>
          <p:cNvSpPr/>
          <p:nvPr/>
        </p:nvSpPr>
        <p:spPr>
          <a:xfrm>
            <a:off x="1191986" y="1951264"/>
            <a:ext cx="5339443" cy="3061813"/>
          </a:xfrm>
          <a:custGeom>
            <a:avLst/>
            <a:gdLst>
              <a:gd name="connsiteX0" fmla="*/ 0 w 5339443"/>
              <a:gd name="connsiteY0" fmla="*/ 2792186 h 3061813"/>
              <a:gd name="connsiteX1" fmla="*/ 342900 w 5339443"/>
              <a:gd name="connsiteY1" fmla="*/ 2873829 h 3061813"/>
              <a:gd name="connsiteX2" fmla="*/ 498021 w 5339443"/>
              <a:gd name="connsiteY2" fmla="*/ 2873829 h 3061813"/>
              <a:gd name="connsiteX3" fmla="*/ 693964 w 5339443"/>
              <a:gd name="connsiteY3" fmla="*/ 2939143 h 3061813"/>
              <a:gd name="connsiteX4" fmla="*/ 1183821 w 5339443"/>
              <a:gd name="connsiteY4" fmla="*/ 3061607 h 3061813"/>
              <a:gd name="connsiteX5" fmla="*/ 1534885 w 5339443"/>
              <a:gd name="connsiteY5" fmla="*/ 2963636 h 3061813"/>
              <a:gd name="connsiteX6" fmla="*/ 1722664 w 5339443"/>
              <a:gd name="connsiteY6" fmla="*/ 2792186 h 3061813"/>
              <a:gd name="connsiteX7" fmla="*/ 1869621 w 5339443"/>
              <a:gd name="connsiteY7" fmla="*/ 2702379 h 3061813"/>
              <a:gd name="connsiteX8" fmla="*/ 1983921 w 5339443"/>
              <a:gd name="connsiteY8" fmla="*/ 2343150 h 3061813"/>
              <a:gd name="connsiteX9" fmla="*/ 2212521 w 5339443"/>
              <a:gd name="connsiteY9" fmla="*/ 2122715 h 3061813"/>
              <a:gd name="connsiteX10" fmla="*/ 2449285 w 5339443"/>
              <a:gd name="connsiteY10" fmla="*/ 1959429 h 3061813"/>
              <a:gd name="connsiteX11" fmla="*/ 2824843 w 5339443"/>
              <a:gd name="connsiteY11" fmla="*/ 1796143 h 3061813"/>
              <a:gd name="connsiteX12" fmla="*/ 2971800 w 5339443"/>
              <a:gd name="connsiteY12" fmla="*/ 1583872 h 3061813"/>
              <a:gd name="connsiteX13" fmla="*/ 3469821 w 5339443"/>
              <a:gd name="connsiteY13" fmla="*/ 922565 h 3061813"/>
              <a:gd name="connsiteX14" fmla="*/ 3796393 w 5339443"/>
              <a:gd name="connsiteY14" fmla="*/ 783772 h 3061813"/>
              <a:gd name="connsiteX15" fmla="*/ 3902528 w 5339443"/>
              <a:gd name="connsiteY15" fmla="*/ 710293 h 3061813"/>
              <a:gd name="connsiteX16" fmla="*/ 4310743 w 5339443"/>
              <a:gd name="connsiteY16" fmla="*/ 669472 h 3061813"/>
              <a:gd name="connsiteX17" fmla="*/ 4694464 w 5339443"/>
              <a:gd name="connsiteY17" fmla="*/ 432707 h 3061813"/>
              <a:gd name="connsiteX18" fmla="*/ 4914900 w 5339443"/>
              <a:gd name="connsiteY18" fmla="*/ 383722 h 3061813"/>
              <a:gd name="connsiteX19" fmla="*/ 5159828 w 5339443"/>
              <a:gd name="connsiteY19" fmla="*/ 228600 h 3061813"/>
              <a:gd name="connsiteX20" fmla="*/ 5339443 w 5339443"/>
              <a:gd name="connsiteY20" fmla="*/ 0 h 306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39443" h="3061813">
                <a:moveTo>
                  <a:pt x="0" y="2792186"/>
                </a:moveTo>
                <a:cubicBezTo>
                  <a:pt x="129948" y="2826204"/>
                  <a:pt x="259897" y="2860222"/>
                  <a:pt x="342900" y="2873829"/>
                </a:cubicBezTo>
                <a:cubicBezTo>
                  <a:pt x="425904" y="2887436"/>
                  <a:pt x="439510" y="2862943"/>
                  <a:pt x="498021" y="2873829"/>
                </a:cubicBezTo>
                <a:cubicBezTo>
                  <a:pt x="556532" y="2884715"/>
                  <a:pt x="579664" y="2907847"/>
                  <a:pt x="693964" y="2939143"/>
                </a:cubicBezTo>
                <a:cubicBezTo>
                  <a:pt x="808264" y="2970439"/>
                  <a:pt x="1043668" y="3057525"/>
                  <a:pt x="1183821" y="3061607"/>
                </a:cubicBezTo>
                <a:cubicBezTo>
                  <a:pt x="1323974" y="3065689"/>
                  <a:pt x="1445078" y="3008539"/>
                  <a:pt x="1534885" y="2963636"/>
                </a:cubicBezTo>
                <a:cubicBezTo>
                  <a:pt x="1624692" y="2918733"/>
                  <a:pt x="1666875" y="2835729"/>
                  <a:pt x="1722664" y="2792186"/>
                </a:cubicBezTo>
                <a:cubicBezTo>
                  <a:pt x="1778453" y="2748643"/>
                  <a:pt x="1826078" y="2777218"/>
                  <a:pt x="1869621" y="2702379"/>
                </a:cubicBezTo>
                <a:cubicBezTo>
                  <a:pt x="1913164" y="2627540"/>
                  <a:pt x="1926771" y="2439761"/>
                  <a:pt x="1983921" y="2343150"/>
                </a:cubicBezTo>
                <a:cubicBezTo>
                  <a:pt x="2041071" y="2246539"/>
                  <a:pt x="2134960" y="2186668"/>
                  <a:pt x="2212521" y="2122715"/>
                </a:cubicBezTo>
                <a:cubicBezTo>
                  <a:pt x="2290082" y="2058761"/>
                  <a:pt x="2347231" y="2013858"/>
                  <a:pt x="2449285" y="1959429"/>
                </a:cubicBezTo>
                <a:cubicBezTo>
                  <a:pt x="2551339" y="1905000"/>
                  <a:pt x="2737757" y="1858736"/>
                  <a:pt x="2824843" y="1796143"/>
                </a:cubicBezTo>
                <a:cubicBezTo>
                  <a:pt x="2911929" y="1733550"/>
                  <a:pt x="2864304" y="1729468"/>
                  <a:pt x="2971800" y="1583872"/>
                </a:cubicBezTo>
                <a:cubicBezTo>
                  <a:pt x="3079296" y="1438276"/>
                  <a:pt x="3332389" y="1055915"/>
                  <a:pt x="3469821" y="922565"/>
                </a:cubicBezTo>
                <a:cubicBezTo>
                  <a:pt x="3607253" y="789215"/>
                  <a:pt x="3724275" y="819151"/>
                  <a:pt x="3796393" y="783772"/>
                </a:cubicBezTo>
                <a:cubicBezTo>
                  <a:pt x="3868511" y="748393"/>
                  <a:pt x="3816803" y="729343"/>
                  <a:pt x="3902528" y="710293"/>
                </a:cubicBezTo>
                <a:cubicBezTo>
                  <a:pt x="3988253" y="691243"/>
                  <a:pt x="4178754" y="715736"/>
                  <a:pt x="4310743" y="669472"/>
                </a:cubicBezTo>
                <a:cubicBezTo>
                  <a:pt x="4442732" y="623208"/>
                  <a:pt x="4593771" y="480332"/>
                  <a:pt x="4694464" y="432707"/>
                </a:cubicBezTo>
                <a:cubicBezTo>
                  <a:pt x="4795157" y="385082"/>
                  <a:pt x="4837339" y="417740"/>
                  <a:pt x="4914900" y="383722"/>
                </a:cubicBezTo>
                <a:cubicBezTo>
                  <a:pt x="4992461" y="349704"/>
                  <a:pt x="5089071" y="292554"/>
                  <a:pt x="5159828" y="228600"/>
                </a:cubicBezTo>
                <a:cubicBezTo>
                  <a:pt x="5230585" y="164646"/>
                  <a:pt x="5285014" y="82323"/>
                  <a:pt x="533944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Vuokaaviosymboli: Liitin 10"/>
          <p:cNvSpPr/>
          <p:nvPr/>
        </p:nvSpPr>
        <p:spPr>
          <a:xfrm>
            <a:off x="3969364" y="3675812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Vuokaaviosymboli: Liitin 11"/>
          <p:cNvSpPr/>
          <p:nvPr/>
        </p:nvSpPr>
        <p:spPr>
          <a:xfrm>
            <a:off x="6530229" y="6261169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Vuokaaviosymboli: Liitin 12"/>
          <p:cNvSpPr/>
          <p:nvPr/>
        </p:nvSpPr>
        <p:spPr>
          <a:xfrm>
            <a:off x="1130754" y="4682741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Vuokaaviosymboli: Liitin 13"/>
          <p:cNvSpPr/>
          <p:nvPr/>
        </p:nvSpPr>
        <p:spPr>
          <a:xfrm>
            <a:off x="6481402" y="1881409"/>
            <a:ext cx="122463" cy="13970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kstiruutu 14"/>
          <p:cNvSpPr txBox="1"/>
          <p:nvPr/>
        </p:nvSpPr>
        <p:spPr>
          <a:xfrm>
            <a:off x="488494" y="4258136"/>
            <a:ext cx="764723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Tampere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187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6652692" y="1704541"/>
            <a:ext cx="631371" cy="369332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Orivesi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228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2851015" y="3095244"/>
            <a:ext cx="1179580" cy="507831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Haviseva raiteenvaihtopaikka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208</a:t>
            </a:r>
          </a:p>
        </p:txBody>
      </p:sp>
      <p:sp>
        <p:nvSpPr>
          <p:cNvPr id="18" name="Vuokaaviosymboli: Liitin 17"/>
          <p:cNvSpPr/>
          <p:nvPr/>
        </p:nvSpPr>
        <p:spPr>
          <a:xfrm>
            <a:off x="4787153" y="2697842"/>
            <a:ext cx="122463" cy="13970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Vuokaaviosymboli: Liitin 18"/>
          <p:cNvSpPr/>
          <p:nvPr/>
        </p:nvSpPr>
        <p:spPr>
          <a:xfrm>
            <a:off x="4971006" y="2627987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Vuokaaviosymboli: Liitin 19"/>
          <p:cNvSpPr/>
          <p:nvPr/>
        </p:nvSpPr>
        <p:spPr>
          <a:xfrm>
            <a:off x="3550422" y="3870779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Vuokaaviosymboli: Liitin 20"/>
          <p:cNvSpPr/>
          <p:nvPr/>
        </p:nvSpPr>
        <p:spPr>
          <a:xfrm>
            <a:off x="3384416" y="3946074"/>
            <a:ext cx="122463" cy="13970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Vuokaaviosymboli: Liitin 21"/>
          <p:cNvSpPr/>
          <p:nvPr/>
        </p:nvSpPr>
        <p:spPr>
          <a:xfrm>
            <a:off x="6531429" y="5822041"/>
            <a:ext cx="122463" cy="13970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Vuokaaviosymboli: Liitin 22"/>
          <p:cNvSpPr/>
          <p:nvPr/>
        </p:nvSpPr>
        <p:spPr>
          <a:xfrm>
            <a:off x="6531429" y="6023427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Tekstiruutu 23"/>
          <p:cNvSpPr txBox="1"/>
          <p:nvPr/>
        </p:nvSpPr>
        <p:spPr>
          <a:xfrm>
            <a:off x="6653892" y="6215607"/>
            <a:ext cx="1774845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Olemassa olevat liikennepaikat</a:t>
            </a:r>
          </a:p>
        </p:txBody>
      </p:sp>
      <p:sp>
        <p:nvSpPr>
          <p:cNvPr id="25" name="Tekstiruutu 24"/>
          <p:cNvSpPr txBox="1"/>
          <p:nvPr/>
        </p:nvSpPr>
        <p:spPr>
          <a:xfrm>
            <a:off x="6652692" y="5995035"/>
            <a:ext cx="2358338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Uusi välisuojastuspiste Oriveden suuntaan</a:t>
            </a:r>
          </a:p>
        </p:txBody>
      </p:sp>
      <p:sp>
        <p:nvSpPr>
          <p:cNvPr id="26" name="Tekstiruutu 25"/>
          <p:cNvSpPr txBox="1"/>
          <p:nvPr/>
        </p:nvSpPr>
        <p:spPr>
          <a:xfrm>
            <a:off x="6653892" y="5792595"/>
            <a:ext cx="2480166" cy="230832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Uusi välisuojastuspiste Tampereen suuntaan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2303498" y="3673614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200+050</a:t>
            </a:r>
          </a:p>
        </p:txBody>
      </p:sp>
      <p:sp>
        <p:nvSpPr>
          <p:cNvPr id="28" name="Tekstiruutu 27"/>
          <p:cNvSpPr txBox="1"/>
          <p:nvPr/>
        </p:nvSpPr>
        <p:spPr>
          <a:xfrm>
            <a:off x="3981950" y="4022783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201+100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5354728" y="2767696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216+345</a:t>
            </a:r>
          </a:p>
        </p:txBody>
      </p:sp>
      <p:sp>
        <p:nvSpPr>
          <p:cNvPr id="31" name="Tekstiruutu 30"/>
          <p:cNvSpPr txBox="1"/>
          <p:nvPr/>
        </p:nvSpPr>
        <p:spPr>
          <a:xfrm>
            <a:off x="3778137" y="2305255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214+775</a:t>
            </a:r>
          </a:p>
        </p:txBody>
      </p:sp>
      <p:cxnSp>
        <p:nvCxnSpPr>
          <p:cNvPr id="4" name="Suora nuoliyhdysviiva 3"/>
          <p:cNvCxnSpPr/>
          <p:nvPr/>
        </p:nvCxnSpPr>
        <p:spPr>
          <a:xfrm>
            <a:off x="4211354" y="2540747"/>
            <a:ext cx="572544" cy="174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/>
          <p:cNvCxnSpPr>
            <a:stCxn id="30" idx="1"/>
          </p:cNvCxnSpPr>
          <p:nvPr/>
        </p:nvCxnSpPr>
        <p:spPr>
          <a:xfrm flipH="1" flipV="1">
            <a:off x="5093469" y="2760130"/>
            <a:ext cx="261259" cy="122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uora nuoliyhdysviiva 34"/>
          <p:cNvCxnSpPr>
            <a:stCxn id="27" idx="3"/>
            <a:endCxn id="21" idx="1"/>
          </p:cNvCxnSpPr>
          <p:nvPr/>
        </p:nvCxnSpPr>
        <p:spPr>
          <a:xfrm>
            <a:off x="3169932" y="3789030"/>
            <a:ext cx="232418" cy="177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/>
          <p:cNvCxnSpPr>
            <a:stCxn id="28" idx="1"/>
            <a:endCxn id="20" idx="5"/>
          </p:cNvCxnSpPr>
          <p:nvPr/>
        </p:nvCxnSpPr>
        <p:spPr>
          <a:xfrm flipH="1" flipV="1">
            <a:off x="3654951" y="3990028"/>
            <a:ext cx="326999" cy="1481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iruutu 40"/>
          <p:cNvSpPr txBox="1"/>
          <p:nvPr/>
        </p:nvSpPr>
        <p:spPr>
          <a:xfrm>
            <a:off x="234057" y="1662263"/>
            <a:ext cx="3052084" cy="195438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Uusien välisuojastuspisteiden rakentaminen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Kaapelointityöt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Opastinperustuksien asennus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Sähköradan konsoliasennukset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Kaapelireitin rakentaminen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Opastimien asennus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Pienkaapelointi ja kaappien asennus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Mekaaniset asennukset (baliisit ja akselinlaskijat) </a:t>
            </a:r>
          </a:p>
          <a:p>
            <a:pPr marL="171450" marR="0" lvl="0" indent="-1714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Käyttöönottotehtävät</a:t>
            </a:r>
          </a:p>
        </p:txBody>
      </p:sp>
      <p:sp>
        <p:nvSpPr>
          <p:cNvPr id="33" name="Vuokaaviosymboli: Liitin 32"/>
          <p:cNvSpPr/>
          <p:nvPr/>
        </p:nvSpPr>
        <p:spPr>
          <a:xfrm>
            <a:off x="3695987" y="3778647"/>
            <a:ext cx="122463" cy="13970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Vuokaaviosymboli: Liitin 36"/>
          <p:cNvSpPr/>
          <p:nvPr/>
        </p:nvSpPr>
        <p:spPr>
          <a:xfrm>
            <a:off x="3047469" y="4442802"/>
            <a:ext cx="122463" cy="13970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Tekstiruutu 39"/>
          <p:cNvSpPr txBox="1"/>
          <p:nvPr/>
        </p:nvSpPr>
        <p:spPr>
          <a:xfrm>
            <a:off x="3385233" y="4467095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194+000</a:t>
            </a:r>
          </a:p>
        </p:txBody>
      </p:sp>
      <p:sp>
        <p:nvSpPr>
          <p:cNvPr id="42" name="Tekstiruutu 41"/>
          <p:cNvSpPr txBox="1"/>
          <p:nvPr/>
        </p:nvSpPr>
        <p:spPr>
          <a:xfrm>
            <a:off x="1984581" y="4167091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195+400</a:t>
            </a:r>
          </a:p>
        </p:txBody>
      </p:sp>
      <p:sp>
        <p:nvSpPr>
          <p:cNvPr id="43" name="Tekstiruutu 42"/>
          <p:cNvSpPr txBox="1"/>
          <p:nvPr/>
        </p:nvSpPr>
        <p:spPr>
          <a:xfrm>
            <a:off x="4599020" y="3251338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211+995</a:t>
            </a:r>
          </a:p>
        </p:txBody>
      </p:sp>
      <p:sp>
        <p:nvSpPr>
          <p:cNvPr id="44" name="Tekstiruutu 43"/>
          <p:cNvSpPr txBox="1"/>
          <p:nvPr/>
        </p:nvSpPr>
        <p:spPr>
          <a:xfrm>
            <a:off x="4211354" y="3733085"/>
            <a:ext cx="866434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 203+740</a:t>
            </a:r>
          </a:p>
        </p:txBody>
      </p:sp>
      <p:cxnSp>
        <p:nvCxnSpPr>
          <p:cNvPr id="5" name="Suora nuoliyhdysviiva 4"/>
          <p:cNvCxnSpPr>
            <a:stCxn id="44" idx="1"/>
            <a:endCxn id="33" idx="5"/>
          </p:cNvCxnSpPr>
          <p:nvPr/>
        </p:nvCxnSpPr>
        <p:spPr>
          <a:xfrm flipH="1">
            <a:off x="3800516" y="3848501"/>
            <a:ext cx="410838" cy="49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/>
          <p:cNvCxnSpPr>
            <a:stCxn id="40" idx="1"/>
          </p:cNvCxnSpPr>
          <p:nvPr/>
        </p:nvCxnSpPr>
        <p:spPr>
          <a:xfrm flipH="1" flipV="1">
            <a:off x="3169932" y="4512656"/>
            <a:ext cx="215301" cy="69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Vuokaaviosymboli: Liitin 44"/>
          <p:cNvSpPr/>
          <p:nvPr/>
        </p:nvSpPr>
        <p:spPr>
          <a:xfrm>
            <a:off x="4251667" y="3279304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Vuokaaviosymboli: Liitin 45"/>
          <p:cNvSpPr/>
          <p:nvPr/>
        </p:nvSpPr>
        <p:spPr>
          <a:xfrm>
            <a:off x="3108700" y="4258214"/>
            <a:ext cx="122463" cy="13970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48" name="Suora nuoliyhdysviiva 47"/>
          <p:cNvCxnSpPr>
            <a:stCxn id="43" idx="1"/>
            <a:endCxn id="45" idx="6"/>
          </p:cNvCxnSpPr>
          <p:nvPr/>
        </p:nvCxnSpPr>
        <p:spPr>
          <a:xfrm flipH="1" flipV="1">
            <a:off x="4374130" y="3349159"/>
            <a:ext cx="224890" cy="17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nuoliyhdysviiva 50"/>
          <p:cNvCxnSpPr>
            <a:stCxn id="42" idx="3"/>
            <a:endCxn id="46" idx="2"/>
          </p:cNvCxnSpPr>
          <p:nvPr/>
        </p:nvCxnSpPr>
        <p:spPr>
          <a:xfrm>
            <a:off x="2851015" y="4282507"/>
            <a:ext cx="257685" cy="45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iruutu 2">
            <a:extLst>
              <a:ext uri="{FF2B5EF4-FFF2-40B4-BE49-F238E27FC236}">
                <a16:creationId xmlns:a16="http://schemas.microsoft.com/office/drawing/2014/main" id="{2AE165BA-B0CF-4FFA-862A-F527AEAEA3FF}"/>
              </a:ext>
            </a:extLst>
          </p:cNvPr>
          <p:cNvSpPr txBox="1"/>
          <p:nvPr/>
        </p:nvSpPr>
        <p:spPr>
          <a:xfrm>
            <a:off x="6048462" y="4022783"/>
            <a:ext cx="256703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Turvalaitteiden rakennustyöt suoritettiin junaliikenteen ehdoilla!</a:t>
            </a:r>
          </a:p>
        </p:txBody>
      </p:sp>
    </p:spTree>
    <p:extLst>
      <p:ext uri="{BB962C8B-B14F-4D97-AF65-F5344CB8AC3E}">
        <p14:creationId xmlns:p14="http://schemas.microsoft.com/office/powerpoint/2010/main" val="2296986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839700"/>
          </a:xfrm>
        </p:spPr>
        <p:txBody>
          <a:bodyPr/>
          <a:lstStyle/>
          <a:p>
            <a:r>
              <a:rPr lang="fi-FI" dirty="0"/>
              <a:t>Jyväskylä – Äänekoski radan kokonaisvaltainen parannustyö</a:t>
            </a:r>
          </a:p>
        </p:txBody>
      </p:sp>
      <p:pic>
        <p:nvPicPr>
          <p:cNvPr id="1027" name="Picture 3" descr="\\re1hki20\Rrs\2015\1_Rata\10105 ÄLY KAS\#SUUNNITTELU\# Suunnittelun apu\Valokuvat\Tunnelit ja kallioleikkaukset\Jy-Äki\2016-03-16 Kangasvuoren hajapultitusten paikkojen määritys\IMG_04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r="7501"/>
          <a:stretch/>
        </p:blipFill>
        <p:spPr bwMode="auto">
          <a:xfrm>
            <a:off x="3000064" y="1547949"/>
            <a:ext cx="2993757" cy="24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/>
          <p:cNvSpPr txBox="1"/>
          <p:nvPr/>
        </p:nvSpPr>
        <p:spPr>
          <a:xfrm>
            <a:off x="511458" y="6163441"/>
            <a:ext cx="409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+mj-lt"/>
              </a:rPr>
              <a:t>Vihtavuori: uuden pääraiteen pohjat rakennettuna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2"/>
          <a:stretch/>
        </p:blipFill>
        <p:spPr bwMode="auto">
          <a:xfrm>
            <a:off x="0" y="1547949"/>
            <a:ext cx="3006375" cy="249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2"/>
          <a:stretch/>
        </p:blipFill>
        <p:spPr bwMode="auto">
          <a:xfrm>
            <a:off x="6000132" y="1547948"/>
            <a:ext cx="3143868" cy="249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533"/>
          <a:stretch/>
        </p:blipFill>
        <p:spPr bwMode="auto">
          <a:xfrm>
            <a:off x="0" y="4050352"/>
            <a:ext cx="3006375" cy="229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6"/>
          <a:stretch/>
        </p:blipFill>
        <p:spPr bwMode="auto">
          <a:xfrm>
            <a:off x="3006375" y="4050352"/>
            <a:ext cx="2987446" cy="229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354543" y="1661909"/>
            <a:ext cx="2297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Radan parantaminen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3467283" y="1661909"/>
            <a:ext cx="22866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Tunnelin korjaus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6662520" y="1661909"/>
            <a:ext cx="1957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Siltojen uusiminen</a:t>
            </a:r>
          </a:p>
        </p:txBody>
      </p:sp>
      <p:sp>
        <p:nvSpPr>
          <p:cNvPr id="25" name="Tekstiruutu 24"/>
          <p:cNvSpPr txBox="1"/>
          <p:nvPr/>
        </p:nvSpPr>
        <p:spPr>
          <a:xfrm>
            <a:off x="150637" y="4147934"/>
            <a:ext cx="2705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Turvalaitteiden lisääminen</a:t>
            </a:r>
          </a:p>
        </p:txBody>
      </p:sp>
      <p:sp>
        <p:nvSpPr>
          <p:cNvPr id="26" name="Tekstiruutu 25"/>
          <p:cNvSpPr txBox="1"/>
          <p:nvPr/>
        </p:nvSpPr>
        <p:spPr>
          <a:xfrm>
            <a:off x="3083873" y="4142968"/>
            <a:ext cx="2832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Tasoristeysten parantaminen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5248" b="8181"/>
          <a:stretch/>
        </p:blipFill>
        <p:spPr bwMode="auto">
          <a:xfrm>
            <a:off x="5993819" y="4050352"/>
            <a:ext cx="3150179" cy="228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kstiruutu 27"/>
          <p:cNvSpPr txBox="1"/>
          <p:nvPr/>
        </p:nvSpPr>
        <p:spPr>
          <a:xfrm>
            <a:off x="6418614" y="4118952"/>
            <a:ext cx="23069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Radan sähköistäminen</a:t>
            </a:r>
          </a:p>
        </p:txBody>
      </p:sp>
    </p:spTree>
    <p:extLst>
      <p:ext uri="{BB962C8B-B14F-4D97-AF65-F5344CB8AC3E}">
        <p14:creationId xmlns:p14="http://schemas.microsoft.com/office/powerpoint/2010/main" val="386935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5871E8-3A42-40E2-BBBD-E7E8E184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Jyväskylä – Äänekoski työt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67B8BF40-34AC-4C88-98D7-E1C368535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1" y="3523168"/>
            <a:ext cx="5015588" cy="3334832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38CB51-6FCA-4BBE-938F-599B99F3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3201481-0F05-457F-BFB9-D83F1DCC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8279990-F0A5-4089-9C7A-E99A5BD855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5" r="14017" b="28719"/>
          <a:stretch/>
        </p:blipFill>
        <p:spPr>
          <a:xfrm>
            <a:off x="-10289" y="1684853"/>
            <a:ext cx="5016906" cy="209840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1DF22B2-0AD8-47EB-B0FB-CBFC1FDD8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3"/>
          <a:stretch/>
        </p:blipFill>
        <p:spPr>
          <a:xfrm>
            <a:off x="5007935" y="1684853"/>
            <a:ext cx="4136065" cy="51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9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A381E14-669C-4C6C-BA67-C1BD4689C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310"/>
            <a:ext cx="4659358" cy="27186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541EB01-B952-4232-8EE1-0AB51C12E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Jyväskylä – Äänekoski työt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91524C57-F4DB-4099-AEEB-02C6BE5FD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4346"/>
          <a:stretch/>
        </p:blipFill>
        <p:spPr>
          <a:xfrm>
            <a:off x="4342" y="1630027"/>
            <a:ext cx="4480300" cy="2509283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0D8D73-9FC8-4D50-8E41-08A0559D7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EA1565-CF30-4319-A7A4-2B639EBA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DE9C41A-00DE-437E-A334-62FF165F71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/>
          <a:stretch/>
        </p:blipFill>
        <p:spPr>
          <a:xfrm>
            <a:off x="4369981" y="3905394"/>
            <a:ext cx="4774019" cy="29526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78C94AB-409C-4AAC-951D-81CB07187B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2324"/>
          <a:stretch/>
        </p:blipFill>
        <p:spPr>
          <a:xfrm>
            <a:off x="4369981" y="1630027"/>
            <a:ext cx="4774019" cy="25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93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Radan perusparannus 47km Jy – </a:t>
            </a:r>
            <a:r>
              <a:rPr lang="fi-FI" dirty="0" err="1"/>
              <a:t>Äki</a:t>
            </a:r>
            <a:r>
              <a:rPr lang="fi-FI" dirty="0"/>
              <a:t> + liikennepaikat</a:t>
            </a:r>
          </a:p>
        </p:txBody>
      </p:sp>
      <p:pic>
        <p:nvPicPr>
          <p:cNvPr id="11266" name="Picture 2" descr="Z:\ÄLY\valokuvia\2015-10-07 Radan kävelytarkastus Jy-Äki\KM422-421\DSC_0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800"/>
            <a:ext cx="4739840" cy="31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ytonjo1\Desktop\ennen jälkeen\IMG_2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40" y="1579800"/>
            <a:ext cx="4404160" cy="31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155387" y="4911571"/>
            <a:ext cx="8354500" cy="1776307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solidFill>
                  <a:schemeClr val="tx1"/>
                </a:solidFill>
              </a:rPr>
              <a:t>54E1 kisko vaihdettu 60E1</a:t>
            </a:r>
          </a:p>
          <a:p>
            <a:r>
              <a:rPr lang="fi-FI" dirty="0">
                <a:solidFill>
                  <a:schemeClr val="tx1"/>
                </a:solidFill>
              </a:rPr>
              <a:t>Puiset ratapölkyt vaihdettu betonipölkkyihin</a:t>
            </a:r>
          </a:p>
          <a:p>
            <a:r>
              <a:rPr lang="fi-FI" dirty="0">
                <a:solidFill>
                  <a:schemeClr val="tx1"/>
                </a:solidFill>
              </a:rPr>
              <a:t>Tukikerros vaihdettu kokonaisuudessaan</a:t>
            </a:r>
          </a:p>
          <a:p>
            <a:r>
              <a:rPr lang="fi-FI" dirty="0">
                <a:solidFill>
                  <a:schemeClr val="tx1"/>
                </a:solidFill>
              </a:rPr>
              <a:t>Rata sähköistetty</a:t>
            </a:r>
          </a:p>
          <a:p>
            <a:r>
              <a:rPr lang="fi-FI" dirty="0">
                <a:solidFill>
                  <a:schemeClr val="tx1"/>
                </a:solidFill>
              </a:rPr>
              <a:t>Kaikki rataosan vaihteet uusittu ja liikennepaikat perusparannettu</a:t>
            </a:r>
          </a:p>
          <a:p>
            <a:r>
              <a:rPr lang="fi-FI" dirty="0">
                <a:solidFill>
                  <a:schemeClr val="tx1"/>
                </a:solidFill>
              </a:rPr>
              <a:t>Kaksi uutta </a:t>
            </a:r>
            <a:r>
              <a:rPr lang="fi-FI" dirty="0" err="1">
                <a:solidFill>
                  <a:schemeClr val="tx1"/>
                </a:solidFill>
              </a:rPr>
              <a:t>välisuojastuspistettä</a:t>
            </a:r>
            <a:r>
              <a:rPr lang="fi-FI" dirty="0">
                <a:solidFill>
                  <a:schemeClr val="tx1"/>
                </a:solidFill>
              </a:rPr>
              <a:t> ja kohtausmahdollisuus Vihtavuoressa lisäävät huomattavasti ratakapasiteettia liikenteelle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7984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Tasoristeysturvallisuuden parantaminen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8223" y="1815349"/>
            <a:ext cx="3604437" cy="4564186"/>
          </a:xfrm>
        </p:spPr>
        <p:txBody>
          <a:bodyPr/>
          <a:lstStyle/>
          <a:p>
            <a:r>
              <a:rPr lang="fi-FI" dirty="0"/>
              <a:t>Jyväskylä – Äänekoski rataosalla oli yhteensä 47 kpl tasoristeyksiä </a:t>
            </a:r>
            <a:r>
              <a:rPr lang="fi-FI" dirty="0">
                <a:sym typeface="Wingdings" panose="05000000000000000000" pitchFamily="2" charset="2"/>
              </a:rPr>
              <a:t> hankkeen jälkeen 30 kpl</a:t>
            </a:r>
            <a:endParaRPr lang="fi-FI" dirty="0"/>
          </a:p>
          <a:p>
            <a:pPr lvl="1"/>
            <a:r>
              <a:rPr lang="fi-FI" dirty="0"/>
              <a:t>Tasoristeysten tiegeometrian ja näkemäalueiden parantaminen</a:t>
            </a:r>
          </a:p>
          <a:p>
            <a:pPr lvl="1"/>
            <a:r>
              <a:rPr lang="fi-FI" dirty="0"/>
              <a:t>Uusia tasoristeysten varoituslaitoksia 7kpl ja lisäksi 3kpl varoituslaitoksia modernisoitiin</a:t>
            </a:r>
          </a:p>
          <a:p>
            <a:pPr lvl="1"/>
            <a:r>
              <a:rPr lang="fi-FI" dirty="0"/>
              <a:t>Vaarallisten tasoristeysten poisto kiertotiejärjestelyillä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59" y="1815349"/>
            <a:ext cx="5275241" cy="387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14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Äänekosken biotuotetehtaan liikenneyhteydet on iso kokonaisuus</a:t>
            </a:r>
          </a:p>
        </p:txBody>
      </p:sp>
      <p:pic>
        <p:nvPicPr>
          <p:cNvPr id="9" name="Sisällön paikkamerkk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7" y="1623826"/>
            <a:ext cx="7629056" cy="4776974"/>
          </a:xfrm>
        </p:spPr>
      </p:pic>
    </p:spTree>
    <p:extLst>
      <p:ext uri="{BB962C8B-B14F-4D97-AF65-F5344CB8AC3E}">
        <p14:creationId xmlns:p14="http://schemas.microsoft.com/office/powerpoint/2010/main" val="2106809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Kallioleikkauksien parantaminen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8856" y="4933506"/>
            <a:ext cx="8354500" cy="1448847"/>
          </a:xfrm>
        </p:spPr>
        <p:txBody>
          <a:bodyPr>
            <a:normAutofit lnSpcReduction="10000"/>
          </a:bodyPr>
          <a:lstStyle/>
          <a:p>
            <a:r>
              <a:rPr lang="fi-FI" sz="1500" dirty="0"/>
              <a:t>Useita kallioleikkauksien avartamisia</a:t>
            </a:r>
          </a:p>
          <a:p>
            <a:r>
              <a:rPr lang="fi-FI" sz="1500" dirty="0"/>
              <a:t>Tarvittavat lujitustyöt kuten pultitus ja </a:t>
            </a:r>
            <a:r>
              <a:rPr lang="fi-FI" sz="1500" dirty="0" err="1"/>
              <a:t>rusnaus</a:t>
            </a:r>
            <a:r>
              <a:rPr lang="fi-FI" sz="1500" dirty="0"/>
              <a:t> </a:t>
            </a:r>
          </a:p>
          <a:p>
            <a:r>
              <a:rPr lang="fi-FI" sz="1500" dirty="0"/>
              <a:t>Uudet suoja-aidat kaikkiin kallioleikkauksiin</a:t>
            </a:r>
          </a:p>
          <a:p>
            <a:r>
              <a:rPr lang="fi-FI" sz="1500" dirty="0"/>
              <a:t>Suuret massamäärät ja työt liikennekatkoissa</a:t>
            </a:r>
          </a:p>
          <a:p>
            <a:pPr lvl="1"/>
            <a:r>
              <a:rPr lang="fi-FI" sz="1500" dirty="0"/>
              <a:t>Louhintaa n. 7 000 m3</a:t>
            </a:r>
          </a:p>
        </p:txBody>
      </p:sp>
      <p:pic>
        <p:nvPicPr>
          <p:cNvPr id="9218" name="Picture 2" descr="C:\Users\hytonjo1\Desktop\ennen jälkeen\DSC_0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9" y="1569039"/>
            <a:ext cx="4662327" cy="32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ytonjo1\Desktop\ennen jälkeen\IMG_2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8" y="1569039"/>
            <a:ext cx="4497572" cy="32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3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5999" y="417600"/>
            <a:ext cx="6703451" cy="609600"/>
          </a:xfrm>
        </p:spPr>
        <p:txBody>
          <a:bodyPr/>
          <a:lstStyle/>
          <a:p>
            <a:r>
              <a:rPr lang="fi-FI" dirty="0"/>
              <a:t>Kangasvuoren tunnelin korjaustyöt</a:t>
            </a:r>
            <a:br>
              <a:rPr lang="fi-FI" dirty="0"/>
            </a:br>
            <a:r>
              <a:rPr lang="fi-FI" dirty="0"/>
              <a:t>- ainutkertainen korjaushanke Suomessa</a:t>
            </a:r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159487" y="4965405"/>
            <a:ext cx="8354500" cy="175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8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536575" indent="-177800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196850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1088" indent="-277813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4613" indent="-263525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Tx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2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500" dirty="0"/>
              <a:t>Kalliotekniset parannustyöt (mm. lujituspultitus ja ruiskubetonointi)</a:t>
            </a:r>
          </a:p>
          <a:p>
            <a:r>
              <a:rPr lang="fi-FI" sz="1500" dirty="0"/>
              <a:t>Päällysrakennetyöt (innovatiivisena rakenteena pohjainpölkky)</a:t>
            </a:r>
          </a:p>
          <a:p>
            <a:r>
              <a:rPr lang="fi-FI" sz="1500" dirty="0"/>
              <a:t>Valaistuksen ja sähköjärjestelmien uusiminen</a:t>
            </a:r>
          </a:p>
          <a:p>
            <a:r>
              <a:rPr lang="fi-FI" sz="1500" dirty="0"/>
              <a:t>Kuivatuksen parantaminen.</a:t>
            </a:r>
          </a:p>
          <a:p>
            <a:r>
              <a:rPr lang="fi-FI" sz="1500" dirty="0"/>
              <a:t>Suuaukkorakenteiden rakentaminen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B4A7A96-B572-4790-AEA9-5D19ACDA7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13805"/>
          <a:stretch/>
        </p:blipFill>
        <p:spPr>
          <a:xfrm>
            <a:off x="0" y="1573619"/>
            <a:ext cx="5058475" cy="3391786"/>
          </a:xfr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A898D2C-E7C0-4D40-BFCE-464C8CC57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r="12286"/>
          <a:stretch/>
        </p:blipFill>
        <p:spPr>
          <a:xfrm>
            <a:off x="4496701" y="1573619"/>
            <a:ext cx="4647299" cy="33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EBDB31F7-103C-4689-A614-FD984F32C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976"/>
            <a:ext cx="9144000" cy="51435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2CFF70-D3B0-40A3-875D-62C620EA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000" y="417599"/>
            <a:ext cx="6624000" cy="773247"/>
          </a:xfrm>
        </p:spPr>
        <p:txBody>
          <a:bodyPr/>
          <a:lstStyle/>
          <a:p>
            <a:r>
              <a:rPr lang="fi-FI" dirty="0"/>
              <a:t>Kangasvuoren tunnelin korjaustyöt</a:t>
            </a:r>
            <a:br>
              <a:rPr lang="fi-FI" dirty="0"/>
            </a:br>
            <a:r>
              <a:rPr lang="fi-FI" dirty="0"/>
              <a:t>- projektin haasteet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523995-FB61-4FDE-A3BB-C04AE23E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8013" y="4149726"/>
            <a:ext cx="4508026" cy="2724754"/>
          </a:xfrm>
        </p:spPr>
        <p:txBody>
          <a:bodyPr>
            <a:normAutofit/>
          </a:bodyPr>
          <a:lstStyle/>
          <a:p>
            <a:r>
              <a:rPr lang="fi-FI" sz="1500" b="1" dirty="0">
                <a:solidFill>
                  <a:schemeClr val="bg1"/>
                </a:solidFill>
              </a:rPr>
              <a:t>Hankkeen haastavin työvaihe</a:t>
            </a:r>
          </a:p>
          <a:p>
            <a:pPr lvl="1"/>
            <a:r>
              <a:rPr lang="fi-FI" sz="1500" b="1" dirty="0">
                <a:solidFill>
                  <a:schemeClr val="bg1"/>
                </a:solidFill>
              </a:rPr>
              <a:t>Töiden toteutus junaliikenteen ehdoilla</a:t>
            </a:r>
          </a:p>
          <a:p>
            <a:pPr lvl="1"/>
            <a:r>
              <a:rPr lang="fi-FI" sz="1500" b="1" dirty="0">
                <a:solidFill>
                  <a:schemeClr val="bg1"/>
                </a:solidFill>
              </a:rPr>
              <a:t>Työturvallisuus mm. ilmanvaihto, putoavat lohkareet</a:t>
            </a:r>
          </a:p>
          <a:p>
            <a:pPr lvl="1"/>
            <a:r>
              <a:rPr lang="fi-FI" sz="1500" b="1" dirty="0">
                <a:solidFill>
                  <a:schemeClr val="bg1"/>
                </a:solidFill>
              </a:rPr>
              <a:t>Yhteensovitus muihin työvaiheisiin</a:t>
            </a:r>
          </a:p>
          <a:p>
            <a:pPr lvl="1"/>
            <a:r>
              <a:rPr lang="fi-FI" sz="1500" b="1" dirty="0">
                <a:solidFill>
                  <a:schemeClr val="bg1"/>
                </a:solidFill>
              </a:rPr>
              <a:t>Vuodenaikojen asettamat rajoitteet</a:t>
            </a:r>
          </a:p>
          <a:p>
            <a:pPr lvl="1"/>
            <a:r>
              <a:rPr lang="fi-FI" sz="1500" b="1" dirty="0">
                <a:solidFill>
                  <a:schemeClr val="bg1"/>
                </a:solidFill>
              </a:rPr>
              <a:t>KAS-vaiheen tiukka aikataulu</a:t>
            </a:r>
          </a:p>
          <a:p>
            <a:pPr lvl="1"/>
            <a:r>
              <a:rPr lang="fi-FI" sz="1500" b="1" dirty="0">
                <a:solidFill>
                  <a:schemeClr val="bg1"/>
                </a:solidFill>
              </a:rPr>
              <a:t>Töiden läpivienti halutussa aikataulussa vaati uusia innovaatioita ja työmenetelmiä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6D1E15-E1E5-447F-A654-7D19B08D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269BDB-3D4D-40F5-8369-73FF1CDD2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11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Vihtiälän</a:t>
            </a:r>
            <a:r>
              <a:rPr lang="fi-FI" dirty="0"/>
              <a:t> alikulkusillan uusiminen</a:t>
            </a:r>
          </a:p>
        </p:txBody>
      </p:sp>
      <p:pic>
        <p:nvPicPr>
          <p:cNvPr id="4098" name="Picture 2" descr="C:\Users\hytonjo1\Desktop\ennen jälkeen\DSC_07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r="11078"/>
          <a:stretch/>
        </p:blipFill>
        <p:spPr bwMode="auto">
          <a:xfrm>
            <a:off x="2623806" y="1669325"/>
            <a:ext cx="3094074" cy="25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ytonjo1\Desktop\ennen jälkeen\IMG_2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80" y="1669324"/>
            <a:ext cx="3415174" cy="25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6075"/>
          <a:stretch/>
        </p:blipFill>
        <p:spPr bwMode="auto">
          <a:xfrm>
            <a:off x="2612862" y="4230706"/>
            <a:ext cx="3115963" cy="258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26" y="4230706"/>
            <a:ext cx="3444642" cy="258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isällön paikkamerkki 2"/>
          <p:cNvSpPr txBox="1">
            <a:spLocks/>
          </p:cNvSpPr>
          <p:nvPr/>
        </p:nvSpPr>
        <p:spPr>
          <a:xfrm>
            <a:off x="0" y="1851128"/>
            <a:ext cx="2479364" cy="3114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68288" indent="-268288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8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536575" indent="-177800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196850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1088" indent="-277813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4613" indent="-263525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Tx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2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500" dirty="0"/>
              <a:t>Siltakannen uusiminen ja välitukien peruskorjaus</a:t>
            </a:r>
          </a:p>
          <a:p>
            <a:r>
              <a:rPr lang="fi-FI" sz="1500" dirty="0"/>
              <a:t>Uuden sillan siirtopaino n. 2 300 t</a:t>
            </a:r>
          </a:p>
          <a:p>
            <a:r>
              <a:rPr lang="fi-FI" sz="1500" dirty="0"/>
              <a:t>Haasteena alittavan tien liikenne (KVL n. </a:t>
            </a:r>
            <a:r>
              <a:rPr lang="fi-FI" sz="1500" dirty="0">
                <a:solidFill>
                  <a:schemeClr val="tx1"/>
                </a:solidFill>
              </a:rPr>
              <a:t>13 000)</a:t>
            </a:r>
          </a:p>
          <a:p>
            <a:r>
              <a:rPr lang="fi-FI" sz="1500" dirty="0"/>
              <a:t>Merkittävät liikennejärjestelyt </a:t>
            </a:r>
            <a:r>
              <a:rPr lang="fi-FI" sz="1500" dirty="0" err="1"/>
              <a:t>tunkkaustöiden</a:t>
            </a:r>
            <a:r>
              <a:rPr lang="fi-FI" sz="1500" dirty="0"/>
              <a:t> aikana</a:t>
            </a:r>
          </a:p>
          <a:p>
            <a:pPr lvl="1"/>
            <a:r>
              <a:rPr lang="fi-FI" sz="1500" dirty="0"/>
              <a:t>Tieliikenteen kiertoreitti 2 viikon ajaksi </a:t>
            </a:r>
          </a:p>
          <a:p>
            <a:pPr lvl="1"/>
            <a:r>
              <a:rPr lang="fi-FI" sz="1500" dirty="0"/>
              <a:t>Junaliikenteessä 60 h liikennekatko</a:t>
            </a:r>
          </a:p>
          <a:p>
            <a:pPr lvl="1"/>
            <a:endParaRPr lang="fi-FI" sz="13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1474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Vihtavuoren liikennepaikan rakentaminen</a:t>
            </a:r>
          </a:p>
        </p:txBody>
      </p:sp>
      <p:pic>
        <p:nvPicPr>
          <p:cNvPr id="6146" name="Picture 2" descr="C:\Users\hytonjo1\Desktop\ennen jälkeen\DSC_09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66" r="19683" b="6433"/>
          <a:stretch/>
        </p:blipFill>
        <p:spPr bwMode="auto">
          <a:xfrm>
            <a:off x="2061758" y="1492334"/>
            <a:ext cx="3644848" cy="27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ytonjo1\Desktop\ennen jälkeen\IMG_24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"/>
          <a:stretch/>
        </p:blipFill>
        <p:spPr bwMode="auto">
          <a:xfrm>
            <a:off x="5706606" y="1492334"/>
            <a:ext cx="3437394" cy="27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ytonjo1\Desktop\ennen jälkeen\DSC_098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/>
          <a:stretch/>
        </p:blipFill>
        <p:spPr bwMode="auto">
          <a:xfrm>
            <a:off x="2061759" y="4217347"/>
            <a:ext cx="3644848" cy="25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ytonjo1\Desktop\ennen jälkeen\IMG_24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r="1"/>
          <a:stretch/>
        </p:blipFill>
        <p:spPr bwMode="auto">
          <a:xfrm>
            <a:off x="5706607" y="4217347"/>
            <a:ext cx="3437393" cy="25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sällön paikkamerkki 2"/>
          <p:cNvSpPr txBox="1">
            <a:spLocks/>
          </p:cNvSpPr>
          <p:nvPr/>
        </p:nvSpPr>
        <p:spPr>
          <a:xfrm>
            <a:off x="0" y="1768781"/>
            <a:ext cx="2061758" cy="5195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8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536575" indent="-177800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196850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1088" indent="-277813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4613" indent="-263525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Tx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2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500" dirty="0">
                <a:solidFill>
                  <a:schemeClr val="tx1"/>
                </a:solidFill>
              </a:rPr>
              <a:t>Uuden raiteen rakentaminen vanhan raiteen viereen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Uusi tasoristeyksen turvalaitos</a:t>
            </a:r>
          </a:p>
          <a:p>
            <a:r>
              <a:rPr lang="fi-FI" sz="1500" dirty="0">
                <a:solidFill>
                  <a:schemeClr val="tx1"/>
                </a:solidFill>
              </a:rPr>
              <a:t>Uusi asetinlaite</a:t>
            </a:r>
          </a:p>
          <a:p>
            <a:r>
              <a:rPr lang="fi-FI" sz="1500" dirty="0">
                <a:solidFill>
                  <a:schemeClr val="tx1"/>
                </a:solidFill>
              </a:rPr>
              <a:t>Uusien vaihteiden asentaminen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3605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Suolahden ratapihan parannustyöt</a:t>
            </a:r>
          </a:p>
        </p:txBody>
      </p:sp>
      <p:pic>
        <p:nvPicPr>
          <p:cNvPr id="8194" name="Picture 2" descr="C:\Users\hytonjo1\Desktop\ennen jälkeen\DSC_0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939"/>
            <a:ext cx="4603899" cy="32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ytonjo1\Desktop\ennen jälkeen\IMG_2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00" y="1616939"/>
            <a:ext cx="4540100" cy="32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/>
          <p:cNvSpPr>
            <a:spLocks noGrp="1"/>
          </p:cNvSpPr>
          <p:nvPr>
            <p:ph idx="1"/>
          </p:nvPr>
        </p:nvSpPr>
        <p:spPr>
          <a:xfrm>
            <a:off x="148854" y="4958220"/>
            <a:ext cx="8354500" cy="1644960"/>
          </a:xfrm>
        </p:spPr>
        <p:txBody>
          <a:bodyPr>
            <a:normAutofit lnSpcReduction="10000"/>
          </a:bodyPr>
          <a:lstStyle/>
          <a:p>
            <a:r>
              <a:rPr lang="fi-FI" sz="1500" dirty="0">
                <a:solidFill>
                  <a:schemeClr val="tx1"/>
                </a:solidFill>
              </a:rPr>
              <a:t>Raiteiden parantaminen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Vaihteiden asentaminen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Ratapihan kuivatuksen parantaminen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Turvalaitteiden muutostyöt ja ratapihan käytettävyyden parantaminen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Vaihtotöiden turvallisuuden ja tehokkuuden kehittäminen (kävelykulkutiet, uudet keskitetyt vaihteet)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6852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Paatelanlahden</a:t>
            </a:r>
            <a:r>
              <a:rPr lang="fi-FI" dirty="0"/>
              <a:t> ratasillan muutostyöt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5181" y="4869712"/>
            <a:ext cx="8644270" cy="1605516"/>
          </a:xfrm>
        </p:spPr>
        <p:txBody>
          <a:bodyPr>
            <a:normAutofit/>
          </a:bodyPr>
          <a:lstStyle/>
          <a:p>
            <a:r>
              <a:rPr lang="fi-FI" sz="1500" dirty="0">
                <a:solidFill>
                  <a:schemeClr val="tx1"/>
                </a:solidFill>
              </a:rPr>
              <a:t>Ratasillan avartaminen sähköistystä varten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Sähköistysrakenteet</a:t>
            </a:r>
          </a:p>
          <a:p>
            <a:r>
              <a:rPr lang="fi-FI" sz="1500" dirty="0">
                <a:solidFill>
                  <a:schemeClr val="tx1"/>
                </a:solidFill>
              </a:rPr>
              <a:t>Suojalankutuksen uusiminen</a:t>
            </a:r>
          </a:p>
          <a:p>
            <a:r>
              <a:rPr lang="fi-FI" sz="1500" dirty="0">
                <a:solidFill>
                  <a:schemeClr val="tx1"/>
                </a:solidFill>
              </a:rPr>
              <a:t>Sillan päiden päällysrakennetyöt</a:t>
            </a:r>
          </a:p>
          <a:p>
            <a:r>
              <a:rPr lang="fi-FI" sz="1500" dirty="0">
                <a:solidFill>
                  <a:schemeClr val="tx1"/>
                </a:solidFill>
              </a:rPr>
              <a:t>Haasteena sillan </a:t>
            </a:r>
            <a:r>
              <a:rPr lang="fi-FI" sz="1500" dirty="0" err="1">
                <a:solidFill>
                  <a:schemeClr val="tx1"/>
                </a:solidFill>
              </a:rPr>
              <a:t>yläpaarteiden</a:t>
            </a:r>
            <a:r>
              <a:rPr lang="fi-FI" sz="1500" dirty="0">
                <a:solidFill>
                  <a:schemeClr val="tx1"/>
                </a:solidFill>
              </a:rPr>
              <a:t> avartaminen liikenteen ehdoilla heikentämättä siltarakennetta</a:t>
            </a:r>
          </a:p>
        </p:txBody>
      </p:sp>
      <p:pic>
        <p:nvPicPr>
          <p:cNvPr id="10242" name="Picture 2" descr="C:\Users\hytonjo1\Desktop\ennen jälkeen\DSC_0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1280"/>
            <a:ext cx="4611159" cy="32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ytonjo1\Desktop\ennen jälkeen\IMG_2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0" y="1551279"/>
            <a:ext cx="4532840" cy="32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70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Äänekosken ratapiha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9487" y="4641699"/>
            <a:ext cx="8354500" cy="2014282"/>
          </a:xfrm>
        </p:spPr>
        <p:txBody>
          <a:bodyPr>
            <a:normAutofit fontScale="85000" lnSpcReduction="20000"/>
          </a:bodyPr>
          <a:lstStyle/>
          <a:p>
            <a:r>
              <a:rPr lang="fi-FI" sz="1500" dirty="0"/>
              <a:t>Raiteiden ja vaihteiden uusiminen</a:t>
            </a:r>
          </a:p>
          <a:p>
            <a:r>
              <a:rPr lang="fi-FI" sz="1500" dirty="0"/>
              <a:t>Turvalaitteiden parantaminen suhteessa lisääntyviin liikennemääriin ja uuteen kuljetuskonseptiin sekä kytkemällä yksityisraiteet valtion rataverkkoon yhdeksi tehokkaaksi kokonaisuudeksi.</a:t>
            </a:r>
          </a:p>
          <a:p>
            <a:r>
              <a:rPr lang="fi-FI" sz="1500" dirty="0"/>
              <a:t>Kuivatustyöt</a:t>
            </a:r>
          </a:p>
          <a:p>
            <a:r>
              <a:rPr lang="fi-FI" sz="1500" dirty="0"/>
              <a:t>Valaistuksen uusiminen</a:t>
            </a:r>
          </a:p>
          <a:p>
            <a:r>
              <a:rPr lang="fi-FI" sz="1500" dirty="0"/>
              <a:t>Vaihtotöiden turvallisuuden ja tehokkuuden kehittäminen (kävelykulkutiet, uudet keskitetyt vaihteet ja uudet vaihto- ja junakulkutiet)</a:t>
            </a:r>
          </a:p>
          <a:p>
            <a:r>
              <a:rPr lang="fi-FI" sz="1500" dirty="0"/>
              <a:t>Uuden biotuotetehtaan logistiikkaketjun varmistaminen parantamalla ratapihan laidalle puunpurkualue poikkeustilanteita varten.</a:t>
            </a:r>
          </a:p>
          <a:p>
            <a:pPr marL="0" indent="0">
              <a:buNone/>
            </a:pPr>
            <a:endParaRPr lang="fi-FI" sz="1500" dirty="0"/>
          </a:p>
        </p:txBody>
      </p:sp>
      <p:pic>
        <p:nvPicPr>
          <p:cNvPr id="12290" name="Picture 2" descr="C:\Users\hytonjo1\Desktop\ennen jälkeen\DSC_02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3"/>
          <a:stretch/>
        </p:blipFill>
        <p:spPr bwMode="auto">
          <a:xfrm>
            <a:off x="0" y="1196752"/>
            <a:ext cx="4752753" cy="33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ytonjo1\Desktop\ennen jälkeen\IMG_24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/>
          <a:stretch/>
        </p:blipFill>
        <p:spPr bwMode="auto">
          <a:xfrm>
            <a:off x="4752753" y="1196752"/>
            <a:ext cx="4391247" cy="33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00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781472"/>
          </a:xfrm>
        </p:spPr>
        <p:txBody>
          <a:bodyPr/>
          <a:lstStyle/>
          <a:p>
            <a:r>
              <a:rPr lang="fi-FI" dirty="0"/>
              <a:t>Jämsänkoski – Jyväskylä työt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004"/>
            <a:ext cx="4248148" cy="509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Heikkhe2\AppData\Local\Microsoft\Windows\Temporary Internet Files\Content.Outlook\QLB2VDWV\DSC_0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/>
          <a:stretch/>
        </p:blipFill>
        <p:spPr bwMode="auto">
          <a:xfrm>
            <a:off x="4248149" y="1761736"/>
            <a:ext cx="4895851" cy="25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4137554"/>
            <a:ext cx="4895850" cy="27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332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4370165B-CB0A-4188-9493-3A928DF60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51" y="4228363"/>
            <a:ext cx="4144949" cy="262963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0DCD6C0-A75C-4D7E-A55A-D2C5ECA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Jämsänkoski – Jyväskylä työt</a:t>
            </a:r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52C09CAE-595A-45B7-B59B-78052C4B6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6409"/>
          <a:stretch/>
        </p:blipFill>
        <p:spPr>
          <a:xfrm>
            <a:off x="0" y="1637414"/>
            <a:ext cx="5066414" cy="5220586"/>
          </a:xfr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D06882E-34B5-420E-8338-094516BB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6412DB4-E28C-4F12-86E3-D5746998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CC2BE181-E1E0-4C00-A90E-A502F06FF3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>
          <a:xfrm>
            <a:off x="5072388" y="1637414"/>
            <a:ext cx="4071612" cy="25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0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Työkohteet ja perustiedot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C:\Users\Heikkhe2\Desktop\Kartta_ratahank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0215"/>
            <a:ext cx="9183340" cy="56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5796950" y="2000071"/>
            <a:ext cx="2061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Jyväskylä – Äänekoski perusparannus ja sähköistys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5072330" y="3793675"/>
            <a:ext cx="2061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Jämsänkoski – Jyväskylä tunneleiden parantaminen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3541143" y="5332978"/>
            <a:ext cx="2061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Tampere – Orivesi kapasiteetin kasvattaminen</a:t>
            </a:r>
          </a:p>
        </p:txBody>
      </p:sp>
    </p:spTree>
    <p:extLst>
      <p:ext uri="{BB962C8B-B14F-4D97-AF65-F5344CB8AC3E}">
        <p14:creationId xmlns:p14="http://schemas.microsoft.com/office/powerpoint/2010/main" val="2758165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108232FF-370B-4391-B41C-953F6D902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/>
          <a:stretch/>
        </p:blipFill>
        <p:spPr>
          <a:xfrm>
            <a:off x="0" y="1605516"/>
            <a:ext cx="9144000" cy="5252484"/>
          </a:xfr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03E839F-920C-4714-B7AD-D7427ECB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Jämsänkoski – Jyväskylä totaalikatko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6C13A77-1CCD-4CB2-A190-6D9E7D13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03E242A-E3E1-4E2E-BCC6-BD8591BC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45046CF-AD14-42FF-ACF1-7539278E3306}"/>
              </a:ext>
            </a:extLst>
          </p:cNvPr>
          <p:cNvSpPr txBox="1"/>
          <p:nvPr/>
        </p:nvSpPr>
        <p:spPr>
          <a:xfrm>
            <a:off x="106326" y="3621513"/>
            <a:ext cx="2876108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Totaalikatkossa erittäin tiukka aikataulu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Paljon tekniikkalajeja ja eri työvaiheita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Logistiikka kahden eri tunnelin välillä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Vanha tunnelirakenne </a:t>
            </a:r>
            <a:r>
              <a:rPr lang="fi-FI" sz="1500" b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 paljon yllätyksiä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Tunneliturvallisuus, etenkin isojen ratatyökoneiden työskennellessä (mm. ilmanvaihto)</a:t>
            </a:r>
            <a:endParaRPr lang="fi-FI" sz="15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1776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2A3EA0D-438D-49D8-995D-82BA122E3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76"/>
          <a:stretch/>
        </p:blipFill>
        <p:spPr>
          <a:xfrm>
            <a:off x="0" y="1903766"/>
            <a:ext cx="9144000" cy="502866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EFA35A9-0D2D-4243-B39C-9A0B61E4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Totaalikatkon läpivienti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FEE010-C97E-4E3F-B4A1-2E69103F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15.8.2017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90650D-D731-4029-ACA4-9DF32D94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5AA958A-F9E1-4551-82A4-D09BB5EDE057}"/>
              </a:ext>
            </a:extLst>
          </p:cNvPr>
          <p:cNvSpPr txBox="1"/>
          <p:nvPr/>
        </p:nvSpPr>
        <p:spPr>
          <a:xfrm>
            <a:off x="85060" y="3562275"/>
            <a:ext cx="305154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Tuotannonohjauksessa päätyökaluna tahtiaikataulu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Aikataulussa tunnelit jaettiin 100 m lohkoihin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Lohkojen työt suunniteltiin työvuorotasolla koko totaalikatkon ajalle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Visuaalinen työnohjaus ja toteumaseuranta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Totaalikatko päättyi täsmälleen aikataulussa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500" b="1" dirty="0">
                <a:solidFill>
                  <a:schemeClr val="bg1"/>
                </a:solidFill>
                <a:latin typeface="+mj-lt"/>
              </a:rPr>
              <a:t>Suunnitellut työt saatiin tehtyä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3119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AF3965C1-AD5A-4F98-A4D7-98CB00B0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Junaliikenteen ehdoilla työskentely on haasteellista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9F969DA-91DD-4F61-9B7C-1D89EBEE4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1"/>
            <a:ext cx="9144000" cy="51435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F19F7EB3-9841-4BB8-AB58-06B684821E2B}"/>
              </a:ext>
            </a:extLst>
          </p:cNvPr>
          <p:cNvSpPr txBox="1"/>
          <p:nvPr/>
        </p:nvSpPr>
        <p:spPr>
          <a:xfrm>
            <a:off x="307988" y="4575676"/>
            <a:ext cx="32007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Tampere – Orivesi turvalaitteiden rakennustyöt suoritettiin junaliikenteen ehdoilla!</a:t>
            </a:r>
          </a:p>
        </p:txBody>
      </p:sp>
    </p:spTree>
    <p:extLst>
      <p:ext uri="{BB962C8B-B14F-4D97-AF65-F5344CB8AC3E}">
        <p14:creationId xmlns:p14="http://schemas.microsoft.com/office/powerpoint/2010/main" val="1880521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781472"/>
          </a:xfrm>
        </p:spPr>
        <p:txBody>
          <a:bodyPr/>
          <a:lstStyle/>
          <a:p>
            <a:r>
              <a:rPr lang="fi-FI" dirty="0"/>
              <a:t>Tampere – Orivesi radan kapasiteettia on lähes tuplattu uusilla turvalaitteilla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17467"/>
          <a:stretch/>
        </p:blipFill>
        <p:spPr bwMode="auto">
          <a:xfrm>
            <a:off x="0" y="1549165"/>
            <a:ext cx="9144000" cy="530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155886" y="4203582"/>
            <a:ext cx="3343834" cy="2169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Tehokkaat ja varmat tavaraliikennekuljetukset Äänekosken tehtaalle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Tampere – Jyväskylä rataosan häiriöherkkyys parantunut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Lisää kapasiteettia radan kunnossapidolle ja mahdollisuuksia liikenteen lisäämiseen</a:t>
            </a:r>
          </a:p>
        </p:txBody>
      </p:sp>
    </p:spTree>
    <p:extLst>
      <p:ext uri="{BB962C8B-B14F-4D97-AF65-F5344CB8AC3E}">
        <p14:creationId xmlns:p14="http://schemas.microsoft.com/office/powerpoint/2010/main" val="1725402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7AAB0FAF-E773-4F5D-9F2F-E43685E0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Tampere – Orivesi välin turvalaitetöitä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207B569-331C-4BE5-A61A-CE3A6D09B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1" t="1800" r="29246" b="18449"/>
          <a:stretch/>
        </p:blipFill>
        <p:spPr>
          <a:xfrm>
            <a:off x="-84487" y="1112288"/>
            <a:ext cx="5038686" cy="307095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A933430-A7CE-44FF-B128-CB605ECF1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1"/>
          <a:stretch/>
        </p:blipFill>
        <p:spPr>
          <a:xfrm>
            <a:off x="84487" y="3732056"/>
            <a:ext cx="4869712" cy="304088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1B5AF512-72E6-40C6-9309-B59D3CFD7C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2" r="-12502"/>
          <a:stretch/>
        </p:blipFill>
        <p:spPr>
          <a:xfrm>
            <a:off x="4557361" y="1109268"/>
            <a:ext cx="3980584" cy="56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3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DBDF5A-7A49-4624-B238-0CE7538DD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Hankkeen elinkaaritavoitteiden toteutuminen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BEFEE7-9CE4-4783-95AB-458E785AB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Pohjainpölkkyjen käyttö tunnelissa </a:t>
            </a:r>
            <a:r>
              <a:rPr lang="fi-FI" dirty="0">
                <a:sym typeface="Wingdings" panose="05000000000000000000" pitchFamily="2" charset="2"/>
              </a:rPr>
              <a:t> tukikerroksen elinkaaren pidentäminen</a:t>
            </a:r>
          </a:p>
          <a:p>
            <a:r>
              <a:rPr lang="fi-FI" dirty="0">
                <a:sym typeface="Wingdings" panose="05000000000000000000" pitchFamily="2" charset="2"/>
              </a:rPr>
              <a:t>VIRVE-kaapelin asentaminen Kangasvuoren tunneliin</a:t>
            </a:r>
          </a:p>
          <a:p>
            <a:r>
              <a:rPr lang="fi-FI" dirty="0">
                <a:sym typeface="Wingdings" panose="05000000000000000000" pitchFamily="2" charset="2"/>
              </a:rPr>
              <a:t>”Kovan kiskon” käyttö kaarikiskoina</a:t>
            </a:r>
          </a:p>
          <a:p>
            <a:r>
              <a:rPr lang="fi-FI" dirty="0">
                <a:sym typeface="Wingdings" panose="05000000000000000000" pitchFamily="2" charset="2"/>
              </a:rPr>
              <a:t>Pitkät vaihteet Vihtavuoren liikennepaikalla sujuvoittavat raskaiden tavarajunien kohtauksia</a:t>
            </a:r>
          </a:p>
          <a:p>
            <a:r>
              <a:rPr lang="fi-FI" dirty="0">
                <a:sym typeface="Wingdings" panose="05000000000000000000" pitchFamily="2" charset="2"/>
              </a:rPr>
              <a:t>Sivuraiteiden ja sivuraidevaihteiden toteuttaminen betonipölkkyraiteena maksimoi raiteiden elinkaaren</a:t>
            </a:r>
          </a:p>
          <a:p>
            <a:r>
              <a:rPr lang="fi-FI" dirty="0">
                <a:sym typeface="Wingdings" panose="05000000000000000000" pitchFamily="2" charset="2"/>
              </a:rPr>
              <a:t>Radan merkkien uusiminen nykyohjeiden mukaiseksi</a:t>
            </a:r>
          </a:p>
          <a:p>
            <a:r>
              <a:rPr lang="fi-FI" dirty="0">
                <a:sym typeface="Wingdings" panose="05000000000000000000" pitchFamily="2" charset="2"/>
              </a:rPr>
              <a:t>Linjaosuuden välityskyvyn turvaaminen uusien </a:t>
            </a:r>
            <a:r>
              <a:rPr lang="fi-FI" dirty="0" err="1">
                <a:sym typeface="Wingdings" panose="05000000000000000000" pitchFamily="2" charset="2"/>
              </a:rPr>
              <a:t>suojastuspisteiden</a:t>
            </a:r>
            <a:r>
              <a:rPr lang="fi-FI" dirty="0">
                <a:sym typeface="Wingdings" panose="05000000000000000000" pitchFamily="2" charset="2"/>
              </a:rPr>
              <a:t> avulla pitkälle tulevaisuuteen</a:t>
            </a:r>
          </a:p>
          <a:p>
            <a:r>
              <a:rPr lang="fi-FI" dirty="0">
                <a:sym typeface="Wingdings" panose="05000000000000000000" pitchFamily="2" charset="2"/>
              </a:rPr>
              <a:t>Vihtavuoren uusi kohtauspaikka mahdollistaa liikennerakenteen muutokset ja liikenteen lisäämisen tulevaisuudessa</a:t>
            </a:r>
          </a:p>
          <a:p>
            <a:r>
              <a:rPr lang="fi-FI" dirty="0">
                <a:sym typeface="Wingdings" panose="05000000000000000000" pitchFamily="2" charset="2"/>
              </a:rPr>
              <a:t>Ratapihojen sähköistys tarjoaa lisää kapasiteettia ja parantaa ratapihojen käytettävyyttä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12EA0C-E24B-4388-A172-D812AAC3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14.9.2016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6FC9A38-9E68-47B9-969D-7C198BFD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Tilanneraportti</a:t>
            </a: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00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EECE2334-8C66-4F6E-9585-2BDD838B5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" y="1041427"/>
            <a:ext cx="4126185" cy="30946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5A5D1A3-D3A8-41D4-B71E-6FAB6E155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"/>
          <a:stretch/>
        </p:blipFill>
        <p:spPr>
          <a:xfrm>
            <a:off x="3434316" y="1041427"/>
            <a:ext cx="5622775" cy="393461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769298B7-E24A-40BE-866F-C5BFE51C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265" y="75286"/>
            <a:ext cx="6624000" cy="1179200"/>
          </a:xfrm>
        </p:spPr>
        <p:txBody>
          <a:bodyPr/>
          <a:lstStyle/>
          <a:p>
            <a:r>
              <a:rPr lang="fi-FI" sz="2400" dirty="0"/>
              <a:t>Hankkeen tiukasta aikataulusta huolimatta saavutettiin erittäin positiivinen julkisuuskuva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4E0DDA0-5062-468D-AE0B-B4ED24D9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912" y="3976577"/>
            <a:ext cx="3730179" cy="288142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D46CC52-FDA2-4DAF-A4E9-50C806927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2" y="3791406"/>
            <a:ext cx="3024587" cy="3062921"/>
          </a:xfrm>
          <a:prstGeom prst="rect">
            <a:avLst/>
          </a:prstGeom>
        </p:spPr>
      </p:pic>
      <p:pic>
        <p:nvPicPr>
          <p:cNvPr id="1026" name="Kuva 2" descr="image001">
            <a:extLst>
              <a:ext uri="{FF2B5EF4-FFF2-40B4-BE49-F238E27FC236}">
                <a16:creationId xmlns:a16="http://schemas.microsoft.com/office/drawing/2014/main" id="{8F611F71-A15B-4EBB-9FCC-20EF9B712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19" y="4848446"/>
            <a:ext cx="2222793" cy="20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854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07E27B-BB2C-403A-8B9A-6D8D43E3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Valmis logistiikkaketju</a:t>
            </a:r>
          </a:p>
        </p:txBody>
      </p:sp>
      <p:pic>
        <p:nvPicPr>
          <p:cNvPr id="2051" name="Kuva 2" descr="image001">
            <a:extLst>
              <a:ext uri="{FF2B5EF4-FFF2-40B4-BE49-F238E27FC236}">
                <a16:creationId xmlns:a16="http://schemas.microsoft.com/office/drawing/2014/main" id="{55C86391-6572-41B0-9F96-3EFA83F1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9702"/>
            <a:ext cx="9144000" cy="551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50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95999" y="2397051"/>
            <a:ext cx="4965709" cy="749001"/>
          </a:xfrm>
        </p:spPr>
        <p:txBody>
          <a:bodyPr>
            <a:normAutofit/>
          </a:bodyPr>
          <a:lstStyle/>
          <a:p>
            <a:r>
              <a:rPr lang="fi-FI" sz="1400" b="1" dirty="0"/>
              <a:t>Lisää tietoa hankkeesta:</a:t>
            </a:r>
            <a:br>
              <a:rPr lang="fi-FI" sz="2000" dirty="0"/>
            </a:br>
            <a:r>
              <a:rPr lang="fi-FI" sz="1600" dirty="0"/>
              <a:t>www.liikennevirasto.fi/aanekoski</a:t>
            </a:r>
          </a:p>
          <a:p>
            <a:r>
              <a:rPr lang="fi-FI" sz="1600" dirty="0"/>
              <a:t>www.facebook.com/aanekoskenliikenneyhteydet/</a:t>
            </a:r>
          </a:p>
          <a:p>
            <a:endParaRPr lang="fi-FI" sz="2000" dirty="0"/>
          </a:p>
          <a:p>
            <a:endParaRPr lang="fi-FI" sz="2000" dirty="0"/>
          </a:p>
        </p:txBody>
      </p:sp>
      <p:sp>
        <p:nvSpPr>
          <p:cNvPr id="4" name="Alaotsikko 2"/>
          <p:cNvSpPr>
            <a:spLocks noGrp="1"/>
          </p:cNvSpPr>
          <p:nvPr/>
        </p:nvSpPr>
        <p:spPr>
          <a:xfrm>
            <a:off x="345431" y="3557709"/>
            <a:ext cx="3951799" cy="2311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None/>
              <a:defRPr lang="fi-FI" sz="1200" b="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791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None/>
              <a:defRPr sz="1351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688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583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478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74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71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66" indent="0" algn="ctr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5600" b="1" dirty="0"/>
              <a:t>Aluepäällikkö</a:t>
            </a:r>
            <a:br>
              <a:rPr lang="fi-FI" sz="5600" dirty="0"/>
            </a:br>
            <a:endParaRPr lang="fi-FI" sz="5600" dirty="0"/>
          </a:p>
          <a:p>
            <a:r>
              <a:rPr lang="fi-FI" sz="5600" dirty="0"/>
              <a:t>Mikko A. Heiskanen, Liikennevirasto</a:t>
            </a:r>
            <a:br>
              <a:rPr lang="fi-FI" sz="5600" dirty="0"/>
            </a:br>
            <a:r>
              <a:rPr lang="fi-FI" sz="5600" dirty="0"/>
              <a:t>p. 029 534 3808</a:t>
            </a:r>
            <a:br>
              <a:rPr lang="fi-FI" sz="5600" dirty="0"/>
            </a:br>
            <a:r>
              <a:rPr lang="fi-FI" sz="5600" dirty="0"/>
              <a:t>mikko.heiskanen@liikennevirasto.fi </a:t>
            </a:r>
          </a:p>
          <a:p>
            <a:endParaRPr lang="fi-FI" sz="5600" dirty="0"/>
          </a:p>
          <a:p>
            <a:r>
              <a:rPr lang="fi-FI" sz="5600" b="1" dirty="0"/>
              <a:t>Äänekosken biotuotetehtaan liikenneyhteydet -ratahankkeen projektipäällikkö</a:t>
            </a:r>
            <a:br>
              <a:rPr lang="fi-FI" sz="5600" dirty="0"/>
            </a:br>
            <a:endParaRPr lang="fi-FI" sz="5600" dirty="0">
              <a:solidFill>
                <a:srgbClr val="FF0000"/>
              </a:solidFill>
            </a:endParaRPr>
          </a:p>
          <a:p>
            <a:r>
              <a:rPr lang="fi-FI" sz="5600" dirty="0"/>
              <a:t>Jani Sinkkonen, VR Track Oy</a:t>
            </a:r>
            <a:br>
              <a:rPr lang="fi-FI" sz="5600" dirty="0"/>
            </a:br>
            <a:r>
              <a:rPr lang="fi-FI" sz="5600" dirty="0"/>
              <a:t>p. 040 863 0385</a:t>
            </a:r>
            <a:br>
              <a:rPr lang="fi-FI" sz="5600" dirty="0"/>
            </a:br>
            <a:r>
              <a:rPr lang="fi-FI" sz="5600" dirty="0"/>
              <a:t>jani.sinkkonen@vr.fi</a:t>
            </a:r>
          </a:p>
          <a:p>
            <a:endParaRPr lang="fi-FI" sz="5600" dirty="0"/>
          </a:p>
          <a:p>
            <a:endParaRPr lang="fi-FI" sz="5600" dirty="0"/>
          </a:p>
          <a:p>
            <a:endParaRPr lang="fi-FI" sz="2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486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9779CC-44F9-48EB-98EA-D19D7F38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Hankkeen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E0D7AC-F702-4F5C-9ED1-0D9C13D7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Työ- ja junaturvallisuus hyvällä tasolla</a:t>
            </a:r>
          </a:p>
          <a:p>
            <a:r>
              <a:rPr lang="fi-FI" dirty="0"/>
              <a:t>Junaliikenteen häiriöttömyys</a:t>
            </a:r>
          </a:p>
          <a:p>
            <a:r>
              <a:rPr lang="fi-FI" dirty="0"/>
              <a:t>Aikataulu </a:t>
            </a:r>
            <a:r>
              <a:rPr lang="fi-FI" dirty="0">
                <a:sym typeface="Wingdings" panose="05000000000000000000" pitchFamily="2" charset="2"/>
              </a:rPr>
              <a:t> hanke valmis 15.8.2017</a:t>
            </a:r>
          </a:p>
          <a:p>
            <a:r>
              <a:rPr lang="fi-FI" dirty="0">
                <a:sym typeface="Wingdings" panose="05000000000000000000" pitchFamily="2" charset="2"/>
              </a:rPr>
              <a:t>Ratahankkeen elinkaaritavoitteiden toteutuminen</a:t>
            </a:r>
          </a:p>
          <a:p>
            <a:r>
              <a:rPr lang="fi-FI" dirty="0">
                <a:sym typeface="Wingdings" panose="05000000000000000000" pitchFamily="2" charset="2"/>
              </a:rPr>
              <a:t>Käynnissä olevan tehtaan toiminnan varmistaminen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F07219-7583-433C-B4A3-00B5E448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14.9.2016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D83218-8AB3-4ADB-8296-AC111308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Tilanneraportti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12D53F-1F61-435D-B9C8-3C9082FA1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2395"/>
            <a:ext cx="4986670" cy="331560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065C05E-4940-4192-AE54-D2E27CE0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735" y="3526328"/>
            <a:ext cx="4593265" cy="33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7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Aikataulu</a:t>
            </a:r>
            <a:br>
              <a:rPr lang="fi-FI" dirty="0"/>
            </a:br>
            <a:r>
              <a:rPr lang="fi-FI" dirty="0"/>
              <a:t>Ratahankkeen vaiheet ja tilanne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578351" y="4166757"/>
            <a:ext cx="2446337" cy="1601843"/>
          </a:xfrm>
          <a:prstGeom prst="rect">
            <a:avLst/>
          </a:prstGeom>
          <a:solidFill>
            <a:srgbClr val="9A8BC2">
              <a:alpha val="53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Toteutusvaiheen tehtävät (TAS)</a:t>
            </a:r>
            <a:endParaRPr lang="fi-FI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Suunnittelu ja Rakentaminen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Tavoitekustannuksen ja avaintulosalueiden toteutus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Käyttöönoton ja ylläpidon toteutus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Takuu- ja ylläpitovaiheen suunnittelu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Tekniset osavastaanotot ja taloudellinen loppuselvitys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3066480" y="3788713"/>
            <a:ext cx="1508695" cy="1979887"/>
          </a:xfrm>
          <a:prstGeom prst="rect">
            <a:avLst/>
          </a:prstGeom>
          <a:solidFill>
            <a:srgbClr val="3D82C4">
              <a:alpha val="55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Kehitysvaiheen tehtävät (KAS)</a:t>
            </a:r>
            <a:endParaRPr lang="fi-FI" sz="11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Organisoituminen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Hankesuunnitelma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Suunnittelu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Kehittämien ja innovointi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Tavoitekustannuksen asettaminen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Avaintulosalueet ja niiden mittarit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Toteutussuunnitelma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624013" y="3356665"/>
            <a:ext cx="1439862" cy="2411935"/>
          </a:xfrm>
          <a:prstGeom prst="rect">
            <a:avLst/>
          </a:prstGeom>
          <a:solidFill>
            <a:srgbClr val="A2AC72">
              <a:alpha val="37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Hankintavaihe tehtävät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allianssisopimus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kaupallinen malli</a:t>
            </a:r>
          </a:p>
          <a:p>
            <a:r>
              <a:rPr lang="fi-FI" sz="1100" b="1" dirty="0">
                <a:solidFill>
                  <a:schemeClr val="tx1"/>
                </a:solidFill>
                <a:latin typeface="Calibri" panose="020F0502020204030204" pitchFamily="34" charset="0"/>
              </a:rPr>
              <a:t>Kilpailuttaminen neuvottelu-menettelyllä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parhaat tekijät ja osaaminen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yhteistoimintakyky</a:t>
            </a:r>
          </a:p>
          <a:p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615951" y="2977842"/>
            <a:ext cx="1008063" cy="2791142"/>
          </a:xfrm>
          <a:prstGeom prst="rect">
            <a:avLst/>
          </a:prstGeom>
          <a:solidFill>
            <a:srgbClr val="20C4F4">
              <a:alpha val="16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Tilaajan tavoitteet ja reunaehdot</a:t>
            </a:r>
          </a:p>
          <a:p>
            <a:endParaRPr lang="fi-FI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Toteutus-malli</a:t>
            </a:r>
          </a:p>
          <a:p>
            <a:endParaRPr lang="fi-FI" sz="1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Hankinta-menettely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5951" y="2870613"/>
            <a:ext cx="1008063" cy="108347"/>
          </a:xfrm>
          <a:prstGeom prst="rect">
            <a:avLst/>
          </a:prstGeom>
          <a:gradFill rotWithShape="1">
            <a:gsLst>
              <a:gs pos="0">
                <a:srgbClr val="52D1F6"/>
              </a:gs>
              <a:gs pos="100000">
                <a:srgbClr val="20C4F4">
                  <a:alpha val="30000"/>
                </a:srgb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24013" y="3248319"/>
            <a:ext cx="1439862" cy="108347"/>
          </a:xfrm>
          <a:prstGeom prst="rect">
            <a:avLst/>
          </a:prstGeom>
          <a:gradFill rotWithShape="1">
            <a:gsLst>
              <a:gs pos="0">
                <a:srgbClr val="A2AC72"/>
              </a:gs>
              <a:gs pos="100000">
                <a:srgbClr val="A2AC72">
                  <a:alpha val="30000"/>
                </a:srgbClr>
              </a:gs>
              <a:gs pos="100000">
                <a:srgbClr val="47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63875" y="3681558"/>
            <a:ext cx="1512888" cy="107156"/>
          </a:xfrm>
          <a:prstGeom prst="rect">
            <a:avLst/>
          </a:prstGeom>
          <a:gradFill rotWithShape="1">
            <a:gsLst>
              <a:gs pos="0">
                <a:srgbClr val="4084C5"/>
              </a:gs>
              <a:gs pos="100000">
                <a:srgbClr val="4084C5">
                  <a:alpha val="27000"/>
                </a:srgbClr>
              </a:gs>
              <a:gs pos="100000">
                <a:srgbClr val="00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615950" y="2276546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1624013" y="2276546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37765" y="2348554"/>
            <a:ext cx="7502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</a:rPr>
              <a:t>Strategia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615951" y="252810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1479551" y="252810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834882" y="2348554"/>
            <a:ext cx="12362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</a:rPr>
              <a:t>Allianssin</a:t>
            </a:r>
          </a:p>
          <a:p>
            <a:r>
              <a:rPr lang="fi-FI" sz="1200" b="1" dirty="0">
                <a:latin typeface="Calibri" panose="020F0502020204030204" pitchFamily="34" charset="0"/>
              </a:rPr>
              <a:t>muodostaminen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063875" y="2276546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297489" y="2348554"/>
            <a:ext cx="11710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</a:rPr>
              <a:t>Allianssin kesto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705101" y="252810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1624013" y="252810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H="1">
            <a:off x="3063876" y="2528103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6592889" y="2528103"/>
            <a:ext cx="1944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8537575" y="2276546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7024688" y="2276547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276600" y="2744797"/>
            <a:ext cx="9798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</a:rPr>
              <a:t>Projektin</a:t>
            </a:r>
          </a:p>
          <a:p>
            <a:r>
              <a:rPr lang="fi-FI" sz="1200" b="1" dirty="0">
                <a:latin typeface="Calibri" panose="020F0502020204030204" pitchFamily="34" charset="0"/>
              </a:rPr>
              <a:t>kehitysvaihe</a:t>
            </a: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4287839" y="297903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063875" y="297784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5275264" y="2744797"/>
            <a:ext cx="1069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</a:rPr>
              <a:t>Projektin</a:t>
            </a:r>
          </a:p>
          <a:p>
            <a:r>
              <a:rPr lang="fi-FI" sz="1200" b="1" dirty="0">
                <a:latin typeface="Calibri" panose="020F0502020204030204" pitchFamily="34" charset="0"/>
              </a:rPr>
              <a:t>toteutusvaihe</a:t>
            </a: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6737350" y="297903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576763" y="297784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7351714" y="2832865"/>
            <a:ext cx="824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b="1" dirty="0">
                <a:latin typeface="Calibri" panose="020F0502020204030204" pitchFamily="34" charset="0"/>
              </a:rPr>
              <a:t>Takuuaika</a:t>
            </a: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8251825" y="297903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H="1" flipV="1">
            <a:off x="7027863" y="2977842"/>
            <a:ext cx="28575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4576764" y="4058744"/>
            <a:ext cx="2447925" cy="108347"/>
          </a:xfrm>
          <a:prstGeom prst="rect">
            <a:avLst/>
          </a:prstGeom>
          <a:gradFill rotWithShape="1">
            <a:gsLst>
              <a:gs pos="0">
                <a:srgbClr val="9787C0"/>
              </a:gs>
              <a:gs pos="100000">
                <a:srgbClr val="9A8BC2">
                  <a:alpha val="44000"/>
                </a:srgbClr>
              </a:gs>
              <a:gs pos="100000">
                <a:srgbClr val="00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63875" y="3302996"/>
            <a:ext cx="0" cy="3786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549125" y="5732930"/>
            <a:ext cx="52533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Lähde: Jim Ross, Alliance </a:t>
            </a:r>
            <a:r>
              <a:rPr lang="fi-FI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Contracting</a:t>
            </a:r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i-FI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lessons</a:t>
            </a:r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fi-FI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the Australian </a:t>
            </a:r>
            <a:r>
              <a:rPr lang="fi-FI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experience</a:t>
            </a:r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i-FI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LIPS-conference</a:t>
            </a:r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fi-FI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Karlsruhe</a:t>
            </a:r>
            <a:r>
              <a:rPr lang="fi-FI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9.-11.12.2009</a:t>
            </a: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>
            <a:off x="1624013" y="2870203"/>
            <a:ext cx="0" cy="3786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4578350" y="3680702"/>
            <a:ext cx="0" cy="3786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7026622" y="4058744"/>
            <a:ext cx="0" cy="3786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H="1">
            <a:off x="4575175" y="2276547"/>
            <a:ext cx="1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43" name="Suorakulmio 42"/>
          <p:cNvSpPr/>
          <p:nvPr/>
        </p:nvSpPr>
        <p:spPr>
          <a:xfrm>
            <a:off x="7027864" y="4544043"/>
            <a:ext cx="1509712" cy="1220243"/>
          </a:xfrm>
          <a:prstGeom prst="rect">
            <a:avLst/>
          </a:prstGeom>
          <a:solidFill>
            <a:srgbClr val="F6A443">
              <a:alpha val="45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Takuu ja ylläpitovaiheen tehtävät</a:t>
            </a:r>
            <a:endParaRPr lang="fi-FI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Takuukorjaukset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i-FI" sz="1000" dirty="0">
                <a:solidFill>
                  <a:schemeClr val="tx1"/>
                </a:solidFill>
                <a:latin typeface="Calibri" panose="020F0502020204030204" pitchFamily="34" charset="0"/>
              </a:rPr>
              <a:t>Hankkeen vastaanotto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7024689" y="4436787"/>
            <a:ext cx="1512887" cy="107156"/>
          </a:xfrm>
          <a:prstGeom prst="rect">
            <a:avLst/>
          </a:prstGeom>
          <a:gradFill rotWithShape="1">
            <a:gsLst>
              <a:gs pos="0">
                <a:srgbClr val="F6A443"/>
              </a:gs>
              <a:gs pos="100000">
                <a:srgbClr val="F6A443">
                  <a:alpha val="32000"/>
                </a:srgbClr>
              </a:gs>
              <a:gs pos="100000">
                <a:srgbClr val="47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Alanuoli 2"/>
          <p:cNvSpPr/>
          <p:nvPr/>
        </p:nvSpPr>
        <p:spPr>
          <a:xfrm>
            <a:off x="7091478" y="1492626"/>
            <a:ext cx="365760" cy="742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Tekstiruutu 44"/>
          <p:cNvSpPr txBox="1"/>
          <p:nvPr/>
        </p:nvSpPr>
        <p:spPr>
          <a:xfrm>
            <a:off x="5921685" y="1423767"/>
            <a:ext cx="1228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+mj-lt"/>
              </a:rPr>
              <a:t>Tilanne nyt</a:t>
            </a:r>
          </a:p>
        </p:txBody>
      </p:sp>
    </p:spTree>
    <p:extLst>
      <p:ext uri="{BB962C8B-B14F-4D97-AF65-F5344CB8AC3E}">
        <p14:creationId xmlns:p14="http://schemas.microsoft.com/office/powerpoint/2010/main" val="384356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Hankkeen läpimenoaika erittäin lyhyt</a:t>
            </a:r>
          </a:p>
        </p:txBody>
      </p:sp>
      <p:sp>
        <p:nvSpPr>
          <p:cNvPr id="154" name="Suorakulmio 153"/>
          <p:cNvSpPr/>
          <p:nvPr/>
        </p:nvSpPr>
        <p:spPr>
          <a:xfrm>
            <a:off x="4383273" y="3823055"/>
            <a:ext cx="1482939" cy="715435"/>
          </a:xfrm>
          <a:prstGeom prst="rect">
            <a:avLst/>
          </a:prstGeom>
          <a:solidFill>
            <a:srgbClr val="9A8BC2">
              <a:alpha val="53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Rakentamistöiden toteutus </a:t>
            </a:r>
            <a:endParaRPr lang="fi-FI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55" name="Suorakulmio 154"/>
          <p:cNvSpPr/>
          <p:nvPr/>
        </p:nvSpPr>
        <p:spPr>
          <a:xfrm>
            <a:off x="3050380" y="3818409"/>
            <a:ext cx="1357076" cy="720081"/>
          </a:xfrm>
          <a:prstGeom prst="rect">
            <a:avLst/>
          </a:prstGeom>
          <a:solidFill>
            <a:srgbClr val="3D82C4">
              <a:alpha val="55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Yhteisen hankkeen muodostaminen</a:t>
            </a:r>
            <a:endParaRPr lang="fi-FI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6" name="Suorakulmio 155"/>
          <p:cNvSpPr/>
          <p:nvPr/>
        </p:nvSpPr>
        <p:spPr>
          <a:xfrm>
            <a:off x="1625737" y="3824462"/>
            <a:ext cx="1439862" cy="714028"/>
          </a:xfrm>
          <a:prstGeom prst="rect">
            <a:avLst/>
          </a:prstGeom>
          <a:solidFill>
            <a:srgbClr val="A2AC72">
              <a:alpha val="37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Hankintavaihe ja</a:t>
            </a:r>
          </a:p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palveluntuottajan valinta</a:t>
            </a:r>
          </a:p>
        </p:txBody>
      </p:sp>
      <p:sp>
        <p:nvSpPr>
          <p:cNvPr id="157" name="Suorakulmio 156"/>
          <p:cNvSpPr/>
          <p:nvPr/>
        </p:nvSpPr>
        <p:spPr>
          <a:xfrm>
            <a:off x="606425" y="3818410"/>
            <a:ext cx="1008063" cy="810872"/>
          </a:xfrm>
          <a:prstGeom prst="rect">
            <a:avLst/>
          </a:prstGeom>
          <a:solidFill>
            <a:srgbClr val="20C4F4">
              <a:alpha val="16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Mallin valinta</a:t>
            </a:r>
          </a:p>
        </p:txBody>
      </p:sp>
      <p:sp>
        <p:nvSpPr>
          <p:cNvPr id="158" name="Rectangle 3"/>
          <p:cNvSpPr>
            <a:spLocks noChangeArrowheads="1"/>
          </p:cNvSpPr>
          <p:nvPr/>
        </p:nvSpPr>
        <p:spPr bwMode="auto">
          <a:xfrm>
            <a:off x="611188" y="3719025"/>
            <a:ext cx="1008063" cy="96117"/>
          </a:xfrm>
          <a:prstGeom prst="rect">
            <a:avLst/>
          </a:prstGeom>
          <a:gradFill rotWithShape="1">
            <a:gsLst>
              <a:gs pos="0">
                <a:srgbClr val="52D1F6"/>
              </a:gs>
              <a:gs pos="100000">
                <a:srgbClr val="20C4F4">
                  <a:alpha val="30000"/>
                </a:srgb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i-FI">
              <a:cs typeface="Arial" pitchFamily="34" charset="0"/>
            </a:endParaRPr>
          </a:p>
        </p:txBody>
      </p:sp>
      <p:sp>
        <p:nvSpPr>
          <p:cNvPr id="159" name="Rectangle 4"/>
          <p:cNvSpPr>
            <a:spLocks noChangeArrowheads="1"/>
          </p:cNvSpPr>
          <p:nvPr/>
        </p:nvSpPr>
        <p:spPr bwMode="auto">
          <a:xfrm>
            <a:off x="1615281" y="3720310"/>
            <a:ext cx="1439862" cy="98100"/>
          </a:xfrm>
          <a:prstGeom prst="rect">
            <a:avLst/>
          </a:prstGeom>
          <a:gradFill rotWithShape="1">
            <a:gsLst>
              <a:gs pos="0">
                <a:srgbClr val="A2AC72"/>
              </a:gs>
              <a:gs pos="100000">
                <a:srgbClr val="A2AC72">
                  <a:alpha val="30000"/>
                </a:srgbClr>
              </a:gs>
              <a:gs pos="100000">
                <a:srgbClr val="47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60" name="Rectangle 5"/>
          <p:cNvSpPr>
            <a:spLocks noChangeArrowheads="1"/>
          </p:cNvSpPr>
          <p:nvPr/>
        </p:nvSpPr>
        <p:spPr bwMode="auto">
          <a:xfrm>
            <a:off x="3057526" y="3713634"/>
            <a:ext cx="1336428" cy="104775"/>
          </a:xfrm>
          <a:prstGeom prst="rect">
            <a:avLst/>
          </a:prstGeom>
          <a:gradFill rotWithShape="1">
            <a:gsLst>
              <a:gs pos="0">
                <a:srgbClr val="4084C5"/>
              </a:gs>
              <a:gs pos="100000">
                <a:srgbClr val="4084C5">
                  <a:alpha val="27000"/>
                </a:srgbClr>
              </a:gs>
              <a:gs pos="100000">
                <a:srgbClr val="00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61" name="Line 7"/>
          <p:cNvSpPr>
            <a:spLocks noChangeShapeType="1"/>
          </p:cNvSpPr>
          <p:nvPr/>
        </p:nvSpPr>
        <p:spPr bwMode="auto">
          <a:xfrm>
            <a:off x="609600" y="2306242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2" name="Line 8"/>
          <p:cNvSpPr>
            <a:spLocks noChangeShapeType="1"/>
          </p:cNvSpPr>
          <p:nvPr/>
        </p:nvSpPr>
        <p:spPr bwMode="auto">
          <a:xfrm>
            <a:off x="1617663" y="2306242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3" name="Line 16"/>
          <p:cNvSpPr>
            <a:spLocks noChangeShapeType="1"/>
          </p:cNvSpPr>
          <p:nvPr/>
        </p:nvSpPr>
        <p:spPr bwMode="auto">
          <a:xfrm>
            <a:off x="3057525" y="2306242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4" name="Line 22"/>
          <p:cNvSpPr>
            <a:spLocks noChangeShapeType="1"/>
          </p:cNvSpPr>
          <p:nvPr/>
        </p:nvSpPr>
        <p:spPr bwMode="auto">
          <a:xfrm>
            <a:off x="8531225" y="2306242"/>
            <a:ext cx="0" cy="33417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5" name="Line 24"/>
          <p:cNvSpPr>
            <a:spLocks noChangeShapeType="1"/>
          </p:cNvSpPr>
          <p:nvPr/>
        </p:nvSpPr>
        <p:spPr bwMode="auto">
          <a:xfrm>
            <a:off x="5866210" y="2306243"/>
            <a:ext cx="0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6" name="Rectangle 37"/>
          <p:cNvSpPr>
            <a:spLocks noChangeArrowheads="1"/>
          </p:cNvSpPr>
          <p:nvPr/>
        </p:nvSpPr>
        <p:spPr bwMode="auto">
          <a:xfrm>
            <a:off x="4405072" y="3727828"/>
            <a:ext cx="1458359" cy="83757"/>
          </a:xfrm>
          <a:prstGeom prst="rect">
            <a:avLst/>
          </a:prstGeom>
          <a:gradFill rotWithShape="1">
            <a:gsLst>
              <a:gs pos="0">
                <a:srgbClr val="9787C0"/>
              </a:gs>
              <a:gs pos="100000">
                <a:srgbClr val="9A8BC2">
                  <a:alpha val="44000"/>
                </a:srgbClr>
              </a:gs>
              <a:gs pos="100000">
                <a:srgbClr val="00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67" name="Line 23"/>
          <p:cNvSpPr>
            <a:spLocks noChangeShapeType="1"/>
          </p:cNvSpPr>
          <p:nvPr/>
        </p:nvSpPr>
        <p:spPr bwMode="auto">
          <a:xfrm flipH="1">
            <a:off x="4407455" y="2306243"/>
            <a:ext cx="1" cy="34924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8" name="Suorakulmio 167"/>
          <p:cNvSpPr/>
          <p:nvPr/>
        </p:nvSpPr>
        <p:spPr>
          <a:xfrm>
            <a:off x="5866208" y="3812991"/>
            <a:ext cx="2656283" cy="725499"/>
          </a:xfrm>
          <a:prstGeom prst="rect">
            <a:avLst/>
          </a:prstGeom>
          <a:solidFill>
            <a:srgbClr val="F6A443">
              <a:alpha val="45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Ylläpito ja takuu</a:t>
            </a:r>
            <a:endParaRPr lang="fi-FI" sz="1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69" name="Rectangle 6"/>
          <p:cNvSpPr>
            <a:spLocks noChangeArrowheads="1"/>
          </p:cNvSpPr>
          <p:nvPr/>
        </p:nvSpPr>
        <p:spPr bwMode="auto">
          <a:xfrm>
            <a:off x="5856284" y="3705834"/>
            <a:ext cx="2676529" cy="112576"/>
          </a:xfrm>
          <a:prstGeom prst="rect">
            <a:avLst/>
          </a:prstGeom>
          <a:gradFill rotWithShape="1">
            <a:gsLst>
              <a:gs pos="0">
                <a:srgbClr val="F6A443"/>
              </a:gs>
              <a:gs pos="100000">
                <a:srgbClr val="F6A443">
                  <a:alpha val="32000"/>
                </a:srgbClr>
              </a:gs>
              <a:gs pos="100000">
                <a:srgbClr val="477647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sp>
        <p:nvSpPr>
          <p:cNvPr id="170" name="Line 21"/>
          <p:cNvSpPr>
            <a:spLocks noChangeShapeType="1"/>
          </p:cNvSpPr>
          <p:nvPr/>
        </p:nvSpPr>
        <p:spPr bwMode="auto">
          <a:xfrm flipV="1">
            <a:off x="465932" y="3705834"/>
            <a:ext cx="8427020" cy="10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sp>
        <p:nvSpPr>
          <p:cNvPr id="171" name="Text Box 17"/>
          <p:cNvSpPr txBox="1">
            <a:spLocks noChangeArrowheads="1"/>
          </p:cNvSpPr>
          <p:nvPr/>
        </p:nvSpPr>
        <p:spPr bwMode="auto">
          <a:xfrm>
            <a:off x="4123578" y="4494803"/>
            <a:ext cx="7393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1.5.2016</a:t>
            </a:r>
          </a:p>
        </p:txBody>
      </p:sp>
      <p:sp>
        <p:nvSpPr>
          <p:cNvPr id="172" name="Text Box 17"/>
          <p:cNvSpPr txBox="1">
            <a:spLocks noChangeArrowheads="1"/>
          </p:cNvSpPr>
          <p:nvPr/>
        </p:nvSpPr>
        <p:spPr bwMode="auto">
          <a:xfrm>
            <a:off x="5487319" y="4490070"/>
            <a:ext cx="8178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15.8.2017</a:t>
            </a:r>
          </a:p>
        </p:txBody>
      </p:sp>
      <p:sp>
        <p:nvSpPr>
          <p:cNvPr id="173" name="Text Box 17"/>
          <p:cNvSpPr txBox="1">
            <a:spLocks noChangeArrowheads="1"/>
          </p:cNvSpPr>
          <p:nvPr/>
        </p:nvSpPr>
        <p:spPr bwMode="auto">
          <a:xfrm>
            <a:off x="8251085" y="4528715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174" name="Text Box 17"/>
          <p:cNvSpPr txBox="1">
            <a:spLocks noChangeArrowheads="1"/>
          </p:cNvSpPr>
          <p:nvPr/>
        </p:nvSpPr>
        <p:spPr bwMode="auto">
          <a:xfrm>
            <a:off x="2659117" y="4494803"/>
            <a:ext cx="1127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1.10.2015</a:t>
            </a:r>
          </a:p>
        </p:txBody>
      </p:sp>
      <p:sp>
        <p:nvSpPr>
          <p:cNvPr id="175" name="Text Box 17"/>
          <p:cNvSpPr txBox="1">
            <a:spLocks noChangeArrowheads="1"/>
          </p:cNvSpPr>
          <p:nvPr/>
        </p:nvSpPr>
        <p:spPr bwMode="auto">
          <a:xfrm>
            <a:off x="1167839" y="4528714"/>
            <a:ext cx="7393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1.6.2015</a:t>
            </a:r>
          </a:p>
        </p:txBody>
      </p:sp>
      <p:grpSp>
        <p:nvGrpSpPr>
          <p:cNvPr id="176" name="Ryhmä 175"/>
          <p:cNvGrpSpPr/>
          <p:nvPr/>
        </p:nvGrpSpPr>
        <p:grpSpPr>
          <a:xfrm>
            <a:off x="1331641" y="2299307"/>
            <a:ext cx="277288" cy="1506182"/>
            <a:chOff x="1331641" y="1196663"/>
            <a:chExt cx="277288" cy="1506182"/>
          </a:xfrm>
        </p:grpSpPr>
        <p:sp>
          <p:nvSpPr>
            <p:cNvPr id="177" name="Text Box 15"/>
            <p:cNvSpPr txBox="1">
              <a:spLocks noChangeArrowheads="1"/>
            </p:cNvSpPr>
            <p:nvPr/>
          </p:nvSpPr>
          <p:spPr bwMode="auto">
            <a:xfrm rot="16200000">
              <a:off x="717050" y="1811254"/>
              <a:ext cx="150618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i-FI" sz="1200" b="1" dirty="0">
                  <a:latin typeface="Calibri" panose="020F0502020204030204" pitchFamily="34" charset="0"/>
                </a:rPr>
                <a:t>Hankeinfo 11.6.2015</a:t>
              </a:r>
            </a:p>
          </p:txBody>
        </p:sp>
        <p:sp>
          <p:nvSpPr>
            <p:cNvPr id="178" name="Line 33"/>
            <p:cNvSpPr>
              <a:spLocks noChangeShapeType="1"/>
            </p:cNvSpPr>
            <p:nvPr/>
          </p:nvSpPr>
          <p:spPr bwMode="auto">
            <a:xfrm>
              <a:off x="1608641" y="2093803"/>
              <a:ext cx="288" cy="4650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79" name="Ryhmä 178"/>
          <p:cNvGrpSpPr/>
          <p:nvPr/>
        </p:nvGrpSpPr>
        <p:grpSpPr>
          <a:xfrm>
            <a:off x="1697366" y="1947518"/>
            <a:ext cx="277286" cy="1872949"/>
            <a:chOff x="1697366" y="844874"/>
            <a:chExt cx="277286" cy="1872949"/>
          </a:xfrm>
        </p:grpSpPr>
        <p:sp>
          <p:nvSpPr>
            <p:cNvPr id="180" name="Text Box 15"/>
            <p:cNvSpPr txBox="1">
              <a:spLocks noChangeArrowheads="1"/>
            </p:cNvSpPr>
            <p:nvPr/>
          </p:nvSpPr>
          <p:spPr bwMode="auto">
            <a:xfrm rot="16200000">
              <a:off x="899391" y="1642849"/>
              <a:ext cx="18729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i-FI" sz="1200" b="1" dirty="0">
                  <a:latin typeface="Calibri" panose="020F0502020204030204" pitchFamily="34" charset="0"/>
                </a:rPr>
                <a:t>Hankintailmoitus 1.7.2015</a:t>
              </a:r>
            </a:p>
          </p:txBody>
        </p:sp>
        <p:sp>
          <p:nvSpPr>
            <p:cNvPr id="181" name="Line 33"/>
            <p:cNvSpPr>
              <a:spLocks noChangeShapeType="1"/>
            </p:cNvSpPr>
            <p:nvPr/>
          </p:nvSpPr>
          <p:spPr bwMode="auto">
            <a:xfrm>
              <a:off x="1974366" y="2101882"/>
              <a:ext cx="286" cy="4650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82" name="Ryhmä 181"/>
          <p:cNvGrpSpPr/>
          <p:nvPr/>
        </p:nvGrpSpPr>
        <p:grpSpPr>
          <a:xfrm>
            <a:off x="2767616" y="2925247"/>
            <a:ext cx="283953" cy="846899"/>
            <a:chOff x="2767616" y="1822603"/>
            <a:chExt cx="283953" cy="846899"/>
          </a:xfrm>
        </p:grpSpPr>
        <p:sp>
          <p:nvSpPr>
            <p:cNvPr id="183" name="Line 33"/>
            <p:cNvSpPr>
              <a:spLocks noChangeShapeType="1"/>
            </p:cNvSpPr>
            <p:nvPr/>
          </p:nvSpPr>
          <p:spPr bwMode="auto">
            <a:xfrm>
              <a:off x="3044615" y="2093803"/>
              <a:ext cx="6954" cy="4518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84" name="Text Box 15"/>
            <p:cNvSpPr txBox="1">
              <a:spLocks noChangeArrowheads="1"/>
            </p:cNvSpPr>
            <p:nvPr/>
          </p:nvSpPr>
          <p:spPr bwMode="auto">
            <a:xfrm rot="16200000">
              <a:off x="2482666" y="2107553"/>
              <a:ext cx="8468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i-FI" sz="1200" b="1" dirty="0">
                  <a:latin typeface="Calibri" panose="020F0502020204030204" pitchFamily="34" charset="0"/>
                </a:rPr>
                <a:t>Hankinnat</a:t>
              </a:r>
            </a:p>
          </p:txBody>
        </p:sp>
      </p:grpSp>
      <p:grpSp>
        <p:nvGrpSpPr>
          <p:cNvPr id="185" name="Ryhmä 184"/>
          <p:cNvGrpSpPr/>
          <p:nvPr/>
        </p:nvGrpSpPr>
        <p:grpSpPr>
          <a:xfrm>
            <a:off x="6359782" y="2141595"/>
            <a:ext cx="276999" cy="3492438"/>
            <a:chOff x="3634229" y="1354649"/>
            <a:chExt cx="190146" cy="3492438"/>
          </a:xfrm>
        </p:grpSpPr>
        <p:sp>
          <p:nvSpPr>
            <p:cNvPr id="186" name="Suorakulmio 185"/>
            <p:cNvSpPr/>
            <p:nvPr/>
          </p:nvSpPr>
          <p:spPr>
            <a:xfrm>
              <a:off x="3648191" y="1354649"/>
              <a:ext cx="144016" cy="3492438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>
              <a:solidFill>
                <a:schemeClr val="accent1">
                  <a:shade val="50000"/>
                  <a:alpha val="2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7" name="Text Box 15"/>
            <p:cNvSpPr txBox="1">
              <a:spLocks noChangeArrowheads="1"/>
            </p:cNvSpPr>
            <p:nvPr/>
          </p:nvSpPr>
          <p:spPr bwMode="auto">
            <a:xfrm rot="16200000">
              <a:off x="3279691" y="1845806"/>
              <a:ext cx="899221" cy="190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i-FI" sz="1200" b="1" dirty="0">
                  <a:latin typeface="Calibri" panose="020F0502020204030204" pitchFamily="34" charset="0"/>
                </a:rPr>
                <a:t>Tilanne nyt</a:t>
              </a:r>
            </a:p>
          </p:txBody>
        </p:sp>
      </p:grpSp>
      <p:sp>
        <p:nvSpPr>
          <p:cNvPr id="188" name="Ellipsi 187"/>
          <p:cNvSpPr/>
          <p:nvPr/>
        </p:nvSpPr>
        <p:spPr>
          <a:xfrm>
            <a:off x="3457823" y="5600629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9" name="Ellipsi 188"/>
          <p:cNvSpPr/>
          <p:nvPr/>
        </p:nvSpPr>
        <p:spPr>
          <a:xfrm>
            <a:off x="4930584" y="5587103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0" name="Ellipsi 189"/>
          <p:cNvSpPr/>
          <p:nvPr/>
        </p:nvSpPr>
        <p:spPr>
          <a:xfrm>
            <a:off x="5947028" y="5587103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1" name="Ellipsi 190"/>
          <p:cNvSpPr/>
          <p:nvPr/>
        </p:nvSpPr>
        <p:spPr>
          <a:xfrm>
            <a:off x="6601460" y="5582556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2" name="Ellipsi 191"/>
          <p:cNvSpPr/>
          <p:nvPr/>
        </p:nvSpPr>
        <p:spPr>
          <a:xfrm>
            <a:off x="7238671" y="5587103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3" name="Ellipsi 192"/>
          <p:cNvSpPr/>
          <p:nvPr/>
        </p:nvSpPr>
        <p:spPr>
          <a:xfrm>
            <a:off x="7894998" y="5593967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4" name="Ellipsi 193"/>
          <p:cNvSpPr/>
          <p:nvPr/>
        </p:nvSpPr>
        <p:spPr>
          <a:xfrm>
            <a:off x="8469457" y="5586335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5" name="Ellipsi 194"/>
          <p:cNvSpPr/>
          <p:nvPr/>
        </p:nvSpPr>
        <p:spPr>
          <a:xfrm>
            <a:off x="431700" y="5586335"/>
            <a:ext cx="106065" cy="108062"/>
          </a:xfrm>
          <a:prstGeom prst="ellipse">
            <a:avLst/>
          </a:prstGeom>
          <a:solidFill>
            <a:srgbClr val="00B4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6" name="Text Box 17"/>
          <p:cNvSpPr txBox="1">
            <a:spLocks noChangeArrowheads="1"/>
          </p:cNvSpPr>
          <p:nvPr/>
        </p:nvSpPr>
        <p:spPr bwMode="auto">
          <a:xfrm rot="16200000">
            <a:off x="240985" y="5734739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197" name="Text Box 17"/>
          <p:cNvSpPr txBox="1">
            <a:spLocks noChangeArrowheads="1"/>
          </p:cNvSpPr>
          <p:nvPr/>
        </p:nvSpPr>
        <p:spPr bwMode="auto">
          <a:xfrm rot="16200000">
            <a:off x="3259011" y="5734739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198" name="Text Box 17"/>
          <p:cNvSpPr txBox="1">
            <a:spLocks noChangeArrowheads="1"/>
          </p:cNvSpPr>
          <p:nvPr/>
        </p:nvSpPr>
        <p:spPr bwMode="auto">
          <a:xfrm rot="16200000">
            <a:off x="4735644" y="5734738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199" name="Text Box 17"/>
          <p:cNvSpPr txBox="1">
            <a:spLocks noChangeArrowheads="1"/>
          </p:cNvSpPr>
          <p:nvPr/>
        </p:nvSpPr>
        <p:spPr bwMode="auto">
          <a:xfrm rot="16200000">
            <a:off x="5751281" y="5734737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200" name="Text Box 17"/>
          <p:cNvSpPr txBox="1">
            <a:spLocks noChangeArrowheads="1"/>
          </p:cNvSpPr>
          <p:nvPr/>
        </p:nvSpPr>
        <p:spPr bwMode="auto">
          <a:xfrm rot="16200000">
            <a:off x="6416321" y="5734739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201" name="Text Box 17"/>
          <p:cNvSpPr txBox="1">
            <a:spLocks noChangeArrowheads="1"/>
          </p:cNvSpPr>
          <p:nvPr/>
        </p:nvSpPr>
        <p:spPr bwMode="auto">
          <a:xfrm rot="16200000">
            <a:off x="7053360" y="5734736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2020</a:t>
            </a:r>
          </a:p>
        </p:txBody>
      </p:sp>
      <p:sp>
        <p:nvSpPr>
          <p:cNvPr id="202" name="Text Box 17"/>
          <p:cNvSpPr txBox="1">
            <a:spLocks noChangeArrowheads="1"/>
          </p:cNvSpPr>
          <p:nvPr/>
        </p:nvSpPr>
        <p:spPr bwMode="auto">
          <a:xfrm rot="16200000">
            <a:off x="7705275" y="5734735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2021</a:t>
            </a:r>
          </a:p>
        </p:txBody>
      </p:sp>
      <p:sp>
        <p:nvSpPr>
          <p:cNvPr id="203" name="Text Box 17"/>
          <p:cNvSpPr txBox="1">
            <a:spLocks noChangeArrowheads="1"/>
          </p:cNvSpPr>
          <p:nvPr/>
        </p:nvSpPr>
        <p:spPr bwMode="auto">
          <a:xfrm rot="16200000">
            <a:off x="8281797" y="5734734"/>
            <a:ext cx="4988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204" name="Line 21"/>
          <p:cNvSpPr>
            <a:spLocks noChangeShapeType="1"/>
          </p:cNvSpPr>
          <p:nvPr/>
        </p:nvSpPr>
        <p:spPr bwMode="auto">
          <a:xfrm>
            <a:off x="465932" y="5654660"/>
            <a:ext cx="85794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i-FI"/>
          </a:p>
        </p:txBody>
      </p:sp>
      <p:graphicFrame>
        <p:nvGraphicFramePr>
          <p:cNvPr id="205" name="Kaaviokuva 204"/>
          <p:cNvGraphicFramePr/>
          <p:nvPr>
            <p:extLst/>
          </p:nvPr>
        </p:nvGraphicFramePr>
        <p:xfrm>
          <a:off x="3068644" y="4682507"/>
          <a:ext cx="2797568" cy="216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6" name="Kaaviokuva 205"/>
          <p:cNvGraphicFramePr/>
          <p:nvPr>
            <p:extLst/>
          </p:nvPr>
        </p:nvGraphicFramePr>
        <p:xfrm>
          <a:off x="4113044" y="4805714"/>
          <a:ext cx="1741143" cy="50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7" name="Kaaviokuva 206"/>
          <p:cNvGraphicFramePr/>
          <p:nvPr>
            <p:extLst/>
          </p:nvPr>
        </p:nvGraphicFramePr>
        <p:xfrm>
          <a:off x="4422822" y="5113624"/>
          <a:ext cx="1422858" cy="685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Oikea aaltosulje 4">
            <a:extLst>
              <a:ext uri="{FF2B5EF4-FFF2-40B4-BE49-F238E27FC236}">
                <a16:creationId xmlns:a16="http://schemas.microsoft.com/office/drawing/2014/main" id="{3F11CA94-B954-4AE8-8F53-F4ECABD74241}"/>
              </a:ext>
            </a:extLst>
          </p:cNvPr>
          <p:cNvSpPr/>
          <p:nvPr/>
        </p:nvSpPr>
        <p:spPr>
          <a:xfrm rot="16200000">
            <a:off x="4957678" y="1055154"/>
            <a:ext cx="369675" cy="143938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Oikea aaltosulje 59">
            <a:extLst>
              <a:ext uri="{FF2B5EF4-FFF2-40B4-BE49-F238E27FC236}">
                <a16:creationId xmlns:a16="http://schemas.microsoft.com/office/drawing/2014/main" id="{52A8AE6B-FAB6-4936-AFF6-D4F890C37EAD}"/>
              </a:ext>
            </a:extLst>
          </p:cNvPr>
          <p:cNvSpPr/>
          <p:nvPr/>
        </p:nvSpPr>
        <p:spPr>
          <a:xfrm rot="16200000">
            <a:off x="3543509" y="1112202"/>
            <a:ext cx="347823" cy="133170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023A6C4-6A41-434D-8878-E4DF6FF65439}"/>
              </a:ext>
            </a:extLst>
          </p:cNvPr>
          <p:cNvSpPr txBox="1"/>
          <p:nvPr/>
        </p:nvSpPr>
        <p:spPr>
          <a:xfrm>
            <a:off x="3044615" y="1212112"/>
            <a:ext cx="1338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Kehitysvaihe n. 7 kk</a:t>
            </a:r>
          </a:p>
        </p:txBody>
      </p:sp>
      <p:sp>
        <p:nvSpPr>
          <p:cNvPr id="63" name="Tekstiruutu 62">
            <a:extLst>
              <a:ext uri="{FF2B5EF4-FFF2-40B4-BE49-F238E27FC236}">
                <a16:creationId xmlns:a16="http://schemas.microsoft.com/office/drawing/2014/main" id="{BC14EE88-C0C5-44A0-9774-1FBC01994F02}"/>
              </a:ext>
            </a:extLst>
          </p:cNvPr>
          <p:cNvSpPr txBox="1"/>
          <p:nvPr/>
        </p:nvSpPr>
        <p:spPr>
          <a:xfrm>
            <a:off x="4408876" y="1212112"/>
            <a:ext cx="1520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b="1" dirty="0">
                <a:latin typeface="+mj-lt"/>
              </a:rPr>
              <a:t>Toteutusvaihe n. 15 kk</a:t>
            </a:r>
          </a:p>
        </p:txBody>
      </p:sp>
    </p:spTree>
    <p:extLst>
      <p:ext uri="{BB962C8B-B14F-4D97-AF65-F5344CB8AC3E}">
        <p14:creationId xmlns:p14="http://schemas.microsoft.com/office/powerpoint/2010/main" val="3574693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 dirty="0"/>
              <a:t>Talous</a:t>
            </a:r>
            <a:br>
              <a:rPr lang="fi-FI" dirty="0"/>
            </a:br>
            <a:r>
              <a:rPr lang="fi-FI" dirty="0"/>
              <a:t>Hankkeen tavoitekustannus ja budjetti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93312" y="4677688"/>
            <a:ext cx="1526078" cy="123875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Rakentaminen 42,2M</a:t>
            </a:r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93313" y="3379200"/>
            <a:ext cx="1526083" cy="49030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Tilaajan hankinnat</a:t>
            </a:r>
          </a:p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9,8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93313" y="4153717"/>
            <a:ext cx="1526077" cy="52328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Palkkio korvattaville</a:t>
            </a:r>
          </a:p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Kustannuksille </a:t>
            </a:r>
            <a:r>
              <a:rPr lang="fi-FI" sz="1200" b="1" dirty="0">
                <a:solidFill>
                  <a:schemeClr val="tx1"/>
                </a:solidFill>
                <a:latin typeface="Arial Narrow" pitchFamily="34" charset="0"/>
              </a:rPr>
              <a:t>6,5</a:t>
            </a:r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 M€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093330" y="2855361"/>
            <a:ext cx="1526079" cy="23579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Bonuspooli 1,4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093323" y="1995054"/>
            <a:ext cx="1526079" cy="60861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Strategiset materiaalit</a:t>
            </a:r>
          </a:p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13,6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261625" y="2358741"/>
            <a:ext cx="94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Määrä-rahakehys </a:t>
            </a:r>
          </a:p>
          <a:p>
            <a:r>
              <a:rPr lang="fi-FI" sz="1200" dirty="0"/>
              <a:t>81,4 M€ 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998700" y="2001620"/>
            <a:ext cx="1" cy="4526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998707" y="1996192"/>
            <a:ext cx="1202189" cy="542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998707" y="6518253"/>
            <a:ext cx="1202189" cy="993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093317" y="6262856"/>
            <a:ext cx="1526079" cy="25649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Hankintavaihe 1,2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1927033" y="6262174"/>
            <a:ext cx="178916" cy="68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1938600" y="3091158"/>
            <a:ext cx="178899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1914442" y="3075271"/>
            <a:ext cx="12591" cy="32176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9" name="Tekstiruutu 18"/>
          <p:cNvSpPr txBox="1"/>
          <p:nvPr/>
        </p:nvSpPr>
        <p:spPr>
          <a:xfrm>
            <a:off x="1197186" y="3699226"/>
            <a:ext cx="90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Tavoite-kustannus   65,0 M€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093313" y="3097456"/>
            <a:ext cx="1526083" cy="2754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Riskivaraus 1,5 M€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093324" y="2608399"/>
            <a:ext cx="1526083" cy="25317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Budjettiriskivaraus 0,2 M€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093313" y="3880282"/>
            <a:ext cx="1526083" cy="261138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REM-materiaalit 2,4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Suorakulmio 22"/>
          <p:cNvSpPr/>
          <p:nvPr/>
        </p:nvSpPr>
        <p:spPr>
          <a:xfrm>
            <a:off x="2093314" y="5917250"/>
            <a:ext cx="1526077" cy="344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Suunnittelu </a:t>
            </a:r>
            <a:r>
              <a:rPr lang="fi-FI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2,6 </a:t>
            </a:r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kstiruutu 23"/>
          <p:cNvSpPr txBox="1"/>
          <p:nvPr/>
        </p:nvSpPr>
        <p:spPr>
          <a:xfrm>
            <a:off x="3800031" y="4770391"/>
            <a:ext cx="1170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Palvelun-</a:t>
            </a:r>
          </a:p>
          <a:p>
            <a:r>
              <a:rPr lang="fi-FI" sz="1200" dirty="0"/>
              <a:t>tuottajan korvattavat kustannukset </a:t>
            </a:r>
          </a:p>
          <a:p>
            <a:r>
              <a:rPr lang="fi-FI" sz="1200" dirty="0"/>
              <a:t>44,8 M€</a:t>
            </a: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3747415" y="4684100"/>
            <a:ext cx="233" cy="1615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3606521" y="4676197"/>
            <a:ext cx="178899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3606521" y="6263718"/>
            <a:ext cx="178899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352873" y="4506703"/>
            <a:ext cx="1776421" cy="1433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Rakentaminen 51,2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352846" y="3768653"/>
            <a:ext cx="1776426" cy="486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Tilaajan hankinnat</a:t>
            </a:r>
          </a:p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9,3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6352887" y="2943449"/>
            <a:ext cx="1776420" cy="534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Palkkio korvattaville</a:t>
            </a:r>
          </a:p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Kustannuksille </a:t>
            </a:r>
            <a:r>
              <a:rPr lang="fi-FI" sz="1200" b="1" dirty="0">
                <a:solidFill>
                  <a:schemeClr val="tx1"/>
                </a:solidFill>
                <a:latin typeface="Arial Narrow" pitchFamily="34" charset="0"/>
              </a:rPr>
              <a:t>6,7</a:t>
            </a:r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 M€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352887" y="2709682"/>
            <a:ext cx="1776422" cy="240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Bonuspooli 1,2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352867" y="1536120"/>
            <a:ext cx="1776422" cy="677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Strategiset materiaalit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15,0 M€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4729521" y="1545752"/>
            <a:ext cx="24" cy="4996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 flipV="1">
            <a:off x="4727529" y="1545752"/>
            <a:ext cx="16235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 flipV="1">
            <a:off x="4802589" y="6540516"/>
            <a:ext cx="1508440" cy="99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6352848" y="6279621"/>
            <a:ext cx="1776422" cy="2618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Hankintavaihe 1,2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 flipV="1">
            <a:off x="6159311" y="6274462"/>
            <a:ext cx="208266" cy="69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8" name="Line 8"/>
          <p:cNvSpPr>
            <a:spLocks noChangeShapeType="1"/>
          </p:cNvSpPr>
          <p:nvPr/>
        </p:nvSpPr>
        <p:spPr bwMode="auto">
          <a:xfrm flipV="1">
            <a:off x="6172775" y="2950442"/>
            <a:ext cx="208246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>
            <a:off x="6144654" y="2934221"/>
            <a:ext cx="14611" cy="33402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40" name="Tekstiruutu 39"/>
          <p:cNvSpPr txBox="1"/>
          <p:nvPr/>
        </p:nvSpPr>
        <p:spPr>
          <a:xfrm>
            <a:off x="4599271" y="3318520"/>
            <a:ext cx="167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/>
              <a:t>Toteutunut kustannus </a:t>
            </a:r>
          </a:p>
          <a:p>
            <a:pPr algn="ctr"/>
            <a:r>
              <a:rPr lang="fi-FI" sz="1200" dirty="0"/>
              <a:t>74,6 M€</a:t>
            </a:r>
          </a:p>
          <a:p>
            <a:pPr algn="ctr"/>
            <a:r>
              <a:rPr lang="fi-FI" sz="1200" dirty="0"/>
              <a:t>(Tavoitekustannuksen tilanne TAS-vaiheen päättyessä)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6352889" y="3481641"/>
            <a:ext cx="1776426" cy="281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Riskivaraus 0,7 M€</a:t>
            </a: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352881" y="2478631"/>
            <a:ext cx="1776426" cy="2373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Liik. haittakorvaukset 0,2 M€ </a:t>
            </a: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6352873" y="4252215"/>
            <a:ext cx="1776426" cy="26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REM-materiaalit 2,2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6352863" y="2221741"/>
            <a:ext cx="1776426" cy="258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itchFamily="34" charset="0"/>
              </a:rPr>
              <a:t>Budjettiriskivaraus 0,4 M€ </a:t>
            </a:r>
          </a:p>
        </p:txBody>
      </p:sp>
      <p:sp>
        <p:nvSpPr>
          <p:cNvPr id="62" name="Tekstiruutu 61"/>
          <p:cNvSpPr txBox="1"/>
          <p:nvPr/>
        </p:nvSpPr>
        <p:spPr>
          <a:xfrm>
            <a:off x="3988375" y="1860163"/>
            <a:ext cx="94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Määrä-rahakehys </a:t>
            </a:r>
          </a:p>
          <a:p>
            <a:r>
              <a:rPr lang="fi-FI" sz="1200" dirty="0"/>
              <a:t>91,5 M€ </a:t>
            </a: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6351028" y="5939916"/>
            <a:ext cx="1776422" cy="334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Suunnittelu 3,4 M€</a:t>
            </a:r>
            <a:endParaRPr lang="en-US" sz="1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4" name="Tekstiruutu 63"/>
          <p:cNvSpPr txBox="1"/>
          <p:nvPr/>
        </p:nvSpPr>
        <p:spPr>
          <a:xfrm>
            <a:off x="8179336" y="4713110"/>
            <a:ext cx="1170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Palvelun-</a:t>
            </a:r>
          </a:p>
          <a:p>
            <a:r>
              <a:rPr lang="fi-FI" sz="1200" dirty="0"/>
              <a:t>tuottajan korvattavat kustannukset </a:t>
            </a:r>
          </a:p>
          <a:p>
            <a:r>
              <a:rPr lang="fi-FI" sz="1200" dirty="0"/>
              <a:t>54,6 M€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V="1">
            <a:off x="8143999" y="4540552"/>
            <a:ext cx="178899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 flipV="1">
            <a:off x="8154622" y="6274461"/>
            <a:ext cx="178899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7" name="Line 16"/>
          <p:cNvSpPr>
            <a:spLocks noChangeShapeType="1"/>
          </p:cNvSpPr>
          <p:nvPr/>
        </p:nvSpPr>
        <p:spPr bwMode="auto">
          <a:xfrm>
            <a:off x="8233681" y="4554408"/>
            <a:ext cx="9023" cy="1706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8" name="Tekstiruutu 67"/>
          <p:cNvSpPr txBox="1"/>
          <p:nvPr/>
        </p:nvSpPr>
        <p:spPr>
          <a:xfrm>
            <a:off x="968728" y="1682917"/>
            <a:ext cx="2869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accent1"/>
                </a:solidFill>
              </a:rPr>
              <a:t>Hankkeelle saatiin lisävaltuutta 10 M€.</a:t>
            </a:r>
          </a:p>
        </p:txBody>
      </p:sp>
    </p:spTree>
    <p:extLst>
      <p:ext uri="{BB962C8B-B14F-4D97-AF65-F5344CB8AC3E}">
        <p14:creationId xmlns:p14="http://schemas.microsoft.com/office/powerpoint/2010/main" val="2329693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 dirty="0"/>
              <a:t>Talous</a:t>
            </a:r>
            <a:br>
              <a:rPr lang="fi-FI" dirty="0"/>
            </a:br>
            <a:r>
              <a:rPr lang="fi-FI" dirty="0"/>
              <a:t>Tavoitekustannuksen muutokset</a:t>
            </a:r>
          </a:p>
        </p:txBody>
      </p:sp>
      <p:pic>
        <p:nvPicPr>
          <p:cNvPr id="5" name="Kuva 1">
            <a:extLst>
              <a:ext uri="{FF2B5EF4-FFF2-40B4-BE49-F238E27FC236}">
                <a16:creationId xmlns:a16="http://schemas.microsoft.com/office/drawing/2014/main" id="{EC216E23-2AC9-4B06-AC4B-E36EC31E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5" y="1905124"/>
            <a:ext cx="7958869" cy="43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78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Hankkeen turvallisuuden lopputulokset</a:t>
            </a:r>
          </a:p>
        </p:txBody>
      </p:sp>
      <p:graphicFrame>
        <p:nvGraphicFramePr>
          <p:cNvPr id="4" name="Taulukk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340283"/>
              </p:ext>
            </p:extLst>
          </p:nvPr>
        </p:nvGraphicFramePr>
        <p:xfrm>
          <a:off x="318976" y="1637413"/>
          <a:ext cx="8537946" cy="4997299"/>
        </p:xfrm>
        <a:graphic>
          <a:graphicData uri="http://schemas.openxmlformats.org/drawingml/2006/table">
            <a:tbl>
              <a:tblPr firstRow="1" firstCol="1" bandRow="1"/>
              <a:tblGrid>
                <a:gridCol w="335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8694">
                <a:tc>
                  <a:txBody>
                    <a:bodyPr/>
                    <a:lstStyle/>
                    <a:p>
                      <a:r>
                        <a:rPr lang="fi-FI" sz="800" b="1" dirty="0">
                          <a:effectLst/>
                          <a:latin typeface="Arial"/>
                        </a:rPr>
                        <a:t>Rautatieturvallisuus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Epäonnistuminen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Minimivaatimus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Erinomainen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effectLst/>
                          <a:latin typeface="Arial"/>
                        </a:rPr>
                        <a:t>Huom!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effectLst/>
                          <a:latin typeface="Arial"/>
                        </a:rPr>
                        <a:t>TOT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Törmäysten määrä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Työmaasta johtuvat suistumiset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Seis-opasteen luvaton ohittaminen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Ratatyömenettely puutteellinen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&gt;5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Liikenneviraston turvallisuuskeskustelu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&gt;3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Vaihteiden aukiajot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&gt;2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Muut rautatieturvallisuuspoikkeamat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&gt;10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Rautatieturvallisuuspoikkeamat summa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effectLst/>
                          <a:latin typeface="Arial"/>
                        </a:rPr>
                        <a:t>ATA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fi-FI" sz="100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005"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Turvallisuus ja laatu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Epäonnistuminen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Minimivaatimus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Erinomainen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>
                          <a:effectLst/>
                          <a:latin typeface="Arial"/>
                        </a:rPr>
                        <a:t>Huom!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effectLst/>
                          <a:latin typeface="Arial"/>
                        </a:rPr>
                        <a:t>TOT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Tapaturmataajuus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25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  <a:ea typeface="Calibri"/>
                          <a:cs typeface="Calibri"/>
                        </a:rPr>
                        <a:t>10</a:t>
                      </a:r>
                      <a:endParaRPr lang="fi-FI" sz="1000">
                        <a:effectLst/>
                        <a:latin typeface="Felbridge Pro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effectLst/>
                          <a:latin typeface="Arial"/>
                        </a:rPr>
                        <a:t>ATA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11,1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MVR-mittaus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85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93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98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effectLst/>
                          <a:latin typeface="Arial"/>
                        </a:rPr>
                        <a:t>ATA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96,5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Turvallisuustuokiot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&lt;30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50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 dirty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150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Turvallisuushavainnot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&lt;80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200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 dirty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276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Työtehtävän turvallisuussuunnitelmat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&lt;30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50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 dirty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115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900">
                <a:tc>
                  <a:txBody>
                    <a:bodyPr/>
                    <a:lstStyle/>
                    <a:p>
                      <a:r>
                        <a:rPr lang="fi-FI" sz="800">
                          <a:effectLst/>
                          <a:latin typeface="Arial"/>
                        </a:rPr>
                        <a:t>Työkuntoisuuden valvonta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&lt;100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solidFill>
                            <a:srgbClr val="ED7D31"/>
                          </a:solidFill>
                          <a:effectLst/>
                          <a:latin typeface="Arial"/>
                        </a:rPr>
                        <a:t>250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400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>
                          <a:effectLst/>
                          <a:latin typeface="Arial"/>
                        </a:rPr>
                        <a:t> </a:t>
                      </a:r>
                      <a:endParaRPr lang="fi-FI" sz="10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b="1" dirty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414</a:t>
                      </a:r>
                      <a:endParaRPr lang="fi-FI" sz="1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763241"/>
      </p:ext>
    </p:extLst>
  </p:cSld>
  <p:clrMapOvr>
    <a:masterClrMapping/>
  </p:clrMapOvr>
</p:sld>
</file>

<file path=ppt/theme/theme1.xml><?xml version="1.0" encoding="utf-8"?>
<a:theme xmlns:a="http://schemas.openxmlformats.org/drawingml/2006/main" name="perinteinen_Liikennevirasto">
  <a:themeElements>
    <a:clrScheme name="MFBT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7E4"/>
      </a:accent1>
      <a:accent2>
        <a:srgbClr val="EA8A00"/>
      </a:accent2>
      <a:accent3>
        <a:srgbClr val="3DB7E4"/>
      </a:accent3>
      <a:accent4>
        <a:srgbClr val="84CAC6"/>
      </a:accent4>
      <a:accent5>
        <a:srgbClr val="92D050"/>
      </a:accent5>
      <a:accent6>
        <a:srgbClr val="954F72"/>
      </a:accent6>
      <a:hlink>
        <a:srgbClr val="0563C1"/>
      </a:hlink>
      <a:folHlink>
        <a:srgbClr val="954F72"/>
      </a:folHlink>
    </a:clrScheme>
    <a:fontScheme name="Office, klassinen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ikennevirasto.potx" id="{428FB34F-A2ED-491B-A1EF-BD2E998703E0}" vid="{0A2EBF1A-E8C2-49E2-9B8E-159A1BC2A1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b47a5e35-c03a-4a5b-9393-e802f2628691" ContentTypeId="0x0101000AC80E9F1E1E014CBBD3BE8F0EBA4990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3f0c7fe902043d0bf3b8fe83e402853 xmlns="7018c561-34a4-46e4-bc19-a6745a52e4ed">
      <Terms xmlns="http://schemas.microsoft.com/office/infopath/2007/PartnerControls"/>
    </f3f0c7fe902043d0bf3b8fe83e402853>
    <ffd08ea0884f4c6c9542262bd43c5dbf xmlns="7018c561-34a4-46e4-bc19-a6745a52e4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Muu</TermName>
          <TermId xmlns="http://schemas.microsoft.com/office/infopath/2007/PartnerControls">076e0295-16a8-458d-914b-979da78c8656</TermId>
        </TermInfo>
      </Terms>
    </ffd08ea0884f4c6c9542262bd43c5dbf>
    <e4a52aaade2d4419b9df89516745919a xmlns="7018c561-34a4-46e4-bc19-a6745a52e4ed">
      <Terms xmlns="http://schemas.microsoft.com/office/infopath/2007/PartnerControls"/>
    </e4a52aaade2d4419b9df89516745919a>
    <a5102b71063d420cb100a2078dd72fa8 xmlns="7018c561-34a4-46e4-bc19-a6745a52e4ed">
      <Terms xmlns="http://schemas.microsoft.com/office/infopath/2007/PartnerControls"/>
    </a5102b71063d420cb100a2078dd72fa8>
    <TaxCatchAll xmlns="7018c561-34a4-46e4-bc19-a6745a52e4ed">
      <Value>4</Value>
      <Value>3</Value>
      <Value>23</Value>
      <Value>1</Value>
      <Value>2</Value>
    </TaxCatchAll>
    <e6b1686920804c2881d013c96aabf242 xmlns="7018c561-34a4-46e4-bc19-a6745a52e4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Luottamuksellinen</TermName>
          <TermId xmlns="http://schemas.microsoft.com/office/infopath/2007/PartnerControls">4fb988ff-f1d0-4201-aa64-e3cfc08c9c21</TermId>
        </TermInfo>
      </Terms>
    </e6b1686920804c2881d013c96aabf242>
    <fdbbb21cb6ac451597146ad84fbf30f8 xmlns="7018c561-34a4-46e4-bc19-a6745a52e4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Ei arkistoida</TermName>
          <TermId xmlns="http://schemas.microsoft.com/office/infopath/2007/PartnerControls">7e3966fc-9ad6-4678-93bd-bf5a412fd5cf</TermId>
        </TermInfo>
      </Terms>
    </fdbbb21cb6ac451597146ad84fbf30f8>
    <p5006a9cfd2a4b52b86efe3a9db3979a xmlns="7018c561-34a4-46e4-bc19-a6745a52e4ed">
      <Terms xmlns="http://schemas.microsoft.com/office/infopath/2007/PartnerControls"/>
    </p5006a9cfd2a4b52b86efe3a9db3979a>
    <gef85f595ea1451582f2fec043da6765 xmlns="7018c561-34a4-46e4-bc19-a6745a52e4ed">
      <Terms xmlns="http://schemas.microsoft.com/office/infopath/2007/PartnerControls"/>
    </gef85f595ea1451582f2fec043da6765>
    <a20116cf690943398bde3dc39611fdc0 xmlns="7018c561-34a4-46e4-bc19-a6745a52e4ed">
      <Terms xmlns="http://schemas.microsoft.com/office/infopath/2007/PartnerControls"/>
    </a20116cf690943398bde3dc39611fdc0>
    <j659b09cfbba43518609fe91de05752f xmlns="7018c561-34a4-46e4-bc19-a6745a52e4ed">
      <Terms xmlns="http://schemas.microsoft.com/office/infopath/2007/PartnerControls"/>
    </j659b09cfbba43518609fe91de05752f>
    <DokumentinVastuuhenkilo xmlns="d4825de0-21a7-4f1f-9fd3-456a38544cd1">
      <UserInfo>
        <DisplayName/>
        <AccountId xsi:nil="true"/>
        <AccountType/>
      </UserInfo>
    </DokumentinVastuuhenkilo>
    <TaxKeywordTaxHTField xmlns="7018c561-34a4-46e4-bc19-a6745a52e4ed">
      <Terms xmlns="http://schemas.microsoft.com/office/infopath/2007/PartnerControls"/>
    </TaxKeywordTaxHTField>
    <g292d43622e64ca5b12761d32b148381 xmlns="7018c561-34a4-46e4-bc19-a6745a52e4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Tarvittaessa</TermName>
          <TermId xmlns="http://schemas.microsoft.com/office/infopath/2007/PartnerControls">7b921d7b-a148-4eb9-8d8c-49e0395d5c18</TermId>
        </TermInfo>
      </Terms>
    </g292d43622e64ca5b12761d32b148381>
    <nb7a90fa287c4d9fb2bbc137af410700 xmlns="7018c561-34a4-46e4-bc19-a6745a52e4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Ei luovuteta</TermName>
          <TermId xmlns="http://schemas.microsoft.com/office/infopath/2007/PartnerControls">80d4cbf2-dc2f-4169-871d-922b2f869b33</TermId>
        </TermInfo>
      </Terms>
    </nb7a90fa287c4d9fb2bbc137af410700>
    <Maaraaika xmlns="d4825de0-21a7-4f1f-9fd3-456a38544cd1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oo projektidokumentti" ma:contentTypeID="0x0101000AC80E9F1E1E014CBBD3BE8F0EBA49900009AF2FEB48FE024FA1148D20D81989D3" ma:contentTypeVersion="3" ma:contentTypeDescription="Luo uusi asiakirja." ma:contentTypeScope="" ma:versionID="550d2985f99c2ffeb0b4f290207ed82e">
  <xsd:schema xmlns:xsd="http://www.w3.org/2001/XMLSchema" xmlns:xs="http://www.w3.org/2001/XMLSchema" xmlns:p="http://schemas.microsoft.com/office/2006/metadata/properties" xmlns:ns2="7018c561-34a4-46e4-bc19-a6745a52e4ed" xmlns:ns3="d4825de0-21a7-4f1f-9fd3-456a38544cd1" targetNamespace="http://schemas.microsoft.com/office/2006/metadata/properties" ma:root="true" ma:fieldsID="234a037ce385fb45dad21f20206aea66" ns2:_="" ns3:_="">
    <xsd:import namespace="7018c561-34a4-46e4-bc19-a6745a52e4ed"/>
    <xsd:import namespace="d4825de0-21a7-4f1f-9fd3-456a38544cd1"/>
    <xsd:element name="properties">
      <xsd:complexType>
        <xsd:sequence>
          <xsd:element name="documentManagement">
            <xsd:complexType>
              <xsd:all>
                <xsd:element ref="ns2:gef85f595ea1451582f2fec043da6765" minOccurs="0"/>
                <xsd:element ref="ns2:TaxCatchAll" minOccurs="0"/>
                <xsd:element ref="ns2:TaxCatchAllLabel" minOccurs="0"/>
                <xsd:element ref="ns2:a20116cf690943398bde3dc39611fdc0" minOccurs="0"/>
                <xsd:element ref="ns2:ffd08ea0884f4c6c9542262bd43c5dbf" minOccurs="0"/>
                <xsd:element ref="ns2:a5102b71063d420cb100a2078dd72fa8" minOccurs="0"/>
                <xsd:element ref="ns2:e6b1686920804c2881d013c96aabf242" minOccurs="0"/>
                <xsd:element ref="ns2:p5006a9cfd2a4b52b86efe3a9db3979a" minOccurs="0"/>
                <xsd:element ref="ns2:g292d43622e64ca5b12761d32b148381" minOccurs="0"/>
                <xsd:element ref="ns3:DokumentinVastuuhenkilo" minOccurs="0"/>
                <xsd:element ref="ns3:Maaraaika" minOccurs="0"/>
                <xsd:element ref="ns2:fdbbb21cb6ac451597146ad84fbf30f8" minOccurs="0"/>
                <xsd:element ref="ns2:j659b09cfbba43518609fe91de05752f" minOccurs="0"/>
                <xsd:element ref="ns2:e4a52aaade2d4419b9df89516745919a" minOccurs="0"/>
                <xsd:element ref="ns2:nb7a90fa287c4d9fb2bbc137af410700" minOccurs="0"/>
                <xsd:element ref="ns2:f3f0c7fe902043d0bf3b8fe83e402853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8c561-34a4-46e4-bc19-a6745a52e4ed" elementFormDefault="qualified">
    <xsd:import namespace="http://schemas.microsoft.com/office/2006/documentManagement/types"/>
    <xsd:import namespace="http://schemas.microsoft.com/office/infopath/2007/PartnerControls"/>
    <xsd:element name="gef85f595ea1451582f2fec043da6765" ma:index="9" nillable="true" ma:taxonomy="true" ma:internalName="gef85f595ea1451582f2fec043da6765" ma:taxonomyFieldName="DokumentinTila" ma:displayName="Dokumentin tila" ma:default="" ma:fieldId="{0ef85f59-5ea1-4515-82f2-fec043da6765}" ma:sspId="b47a5e35-c03a-4a5b-9393-e802f2628691" ma:termSetId="eb4678f4-fd80-4584-85bf-df8e2130ea7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Luokituksen Kaikki-sarake" ma:hidden="true" ma:list="{712d30fb-557e-444a-9d81-963ceff4720b}" ma:internalName="TaxCatchAll" ma:showField="CatchAllData" ma:web="a2ea0a35-efee-4916-b69b-74d7b6efb9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Luokituksen Kaikki-sarake1" ma:hidden="true" ma:list="{712d30fb-557e-444a-9d81-963ceff4720b}" ma:internalName="TaxCatchAllLabel" ma:readOnly="true" ma:showField="CatchAllDataLabel" ma:web="a2ea0a35-efee-4916-b69b-74d7b6efb9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0116cf690943398bde3dc39611fdc0" ma:index="13" nillable="true" ma:taxonomy="true" ma:internalName="a20116cf690943398bde3dc39611fdc0" ma:taxonomyFieldName="DokumentinTyyppi" ma:displayName="Dokumentin tyyppi" ma:default="" ma:fieldId="{a20116cf-6909-4339-8bde-3dc39611fdc0}" ma:sspId="b47a5e35-c03a-4a5b-9393-e802f2628691" ma:termSetId="a1a5960e-5ebc-44c0-b214-8c7847ecdc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fd08ea0884f4c6c9542262bd43c5dbf" ma:index="15" ma:taxonomy="true" ma:internalName="ffd08ea0884f4c6c9542262bd43c5dbf" ma:taxonomyFieldName="DokumentinAihealueet" ma:displayName="Dokumentin aihealue" ma:default="" ma:fieldId="{ffd08ea0-884f-4c6c-9542-262bd43c5dbf}" ma:sspId="b47a5e35-c03a-4a5b-9393-e802f2628691" ma:termSetId="d11db23b-4985-42e9-be11-b4fd7a0140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102b71063d420cb100a2078dd72fa8" ma:index="17" nillable="true" ma:taxonomy="true" ma:internalName="a5102b71063d420cb100a2078dd72fa8" ma:taxonomyFieldName="Pakollisuus" ma:displayName="Pakollisuus" ma:default="" ma:fieldId="{a5102b71-063d-420c-b100-a2078dd72fa8}" ma:sspId="b47a5e35-c03a-4a5b-9393-e802f2628691" ma:termSetId="97e38942-0081-42d1-9552-521a0698a1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b1686920804c2881d013c96aabf242" ma:index="19" ma:taxonomy="true" ma:internalName="e6b1686920804c2881d013c96aabf242" ma:taxonomyFieldName="Tietoturvaluokka" ma:displayName="Tietoturvaluokka" ma:default="1;#Luottamuksellinen|4fb988ff-f1d0-4201-aa64-e3cfc08c9c21" ma:fieldId="{e6b16869-2080-4c28-81d0-13c96aabf242}" ma:sspId="b47a5e35-c03a-4a5b-9393-e802f2628691" ma:termSetId="646e0037-cffa-45ab-9e29-8ff0e6f2b99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006a9cfd2a4b52b86efe3a9db3979a" ma:index="21" nillable="true" ma:taxonomy="true" ma:internalName="p5006a9cfd2a4b52b86efe3a9db3979a" ma:taxonomyFieldName="ProjektiprosessinVaiheet" ma:displayName="Projektiprosessin vaiheet" ma:default="" ma:fieldId="{95006a9c-fd2a-4b52-b86e-fe3a9db3979a}" ma:taxonomyMulti="true" ma:sspId="b47a5e35-c03a-4a5b-9393-e802f2628691" ma:termSetId="5cf1dc09-d62e-41d6-9bd9-4d354044322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292d43622e64ca5b12761d32b148381" ma:index="23" nillable="true" ma:taxonomy="true" ma:internalName="g292d43622e64ca5b12761d32b148381" ma:taxonomyFieldName="Paivityssykli" ma:displayName="Päivityssykli" ma:default="2;#Tarvittaessa|7b921d7b-a148-4eb9-8d8c-49e0395d5c18" ma:fieldId="{0292d436-22e6-4ca5-b127-61d32b148381}" ma:sspId="b47a5e35-c03a-4a5b-9393-e802f2628691" ma:termSetId="43417151-e808-4679-907e-eb6462cc1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dbbb21cb6ac451597146ad84fbf30f8" ma:index="27" nillable="true" ma:taxonomy="true" ma:internalName="fdbbb21cb6ac451597146ad84fbf30f8" ma:taxonomyFieldName="Arkistointiaika" ma:displayName="Arkistointiaika" ma:default="3;#Ei arkistoida|7e3966fc-9ad6-4678-93bd-bf5a412fd5cf" ma:fieldId="{fdbbb21c-b6ac-4515-9714-6ad84fbf30f8}" ma:sspId="b47a5e35-c03a-4a5b-9393-e802f2628691" ma:termSetId="56489a71-9f46-4003-8179-a4a4bf5a7a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659b09cfbba43518609fe91de05752f" ma:index="29" nillable="true" ma:taxonomy="true" ma:internalName="j659b09cfbba43518609fe91de05752f" ma:taxonomyFieldName="Tyovaihe" ma:displayName="Työvaihe" ma:default="" ma:fieldId="{3659b09c-fbba-4351-8609-fe91de05752f}" ma:sspId="b47a5e35-c03a-4a5b-9393-e802f2628691" ma:termSetId="741fb508-ea3b-460b-990a-24976a928704" ma:anchorId="14307b67-5846-466f-95df-6076a4ed9de3" ma:open="false" ma:isKeyword="false">
      <xsd:complexType>
        <xsd:sequence>
          <xsd:element ref="pc:Terms" minOccurs="0" maxOccurs="1"/>
        </xsd:sequence>
      </xsd:complexType>
    </xsd:element>
    <xsd:element name="e4a52aaade2d4419b9df89516745919a" ma:index="31" nillable="true" ma:taxonomy="true" ma:internalName="e4a52aaade2d4419b9df89516745919a" ma:taxonomyFieldName="Projekti" ma:displayName="Projekti" ma:default="" ma:fieldId="{e4a52aaa-de2d-4419-b9df-89516745919a}" ma:sspId="b47a5e35-c03a-4a5b-9393-e802f2628691" ma:termSetId="741fb508-ea3b-460b-990a-24976a92870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7a90fa287c4d9fb2bbc137af410700" ma:index="33" ma:taxonomy="true" ma:internalName="nb7a90fa287c4d9fb2bbc137af410700" ma:taxonomyFieldName="Luovutusdokumentti" ma:displayName="Luovutusdokumentti" ma:default="4;#Ei luovuteta|80d4cbf2-dc2f-4169-871d-922b2f869b33" ma:fieldId="{7b7a90fa-287c-4d9f-b2bb-c137af410700}" ma:sspId="b47a5e35-c03a-4a5b-9393-e802f2628691" ma:termSetId="704e2a60-fd17-4a34-a291-acc0667234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3f0c7fe902043d0bf3b8fe83e402853" ma:index="35" nillable="true" ma:taxonomy="true" ma:internalName="f3f0c7fe902043d0bf3b8fe83e402853" ma:taxonomyFieldName="Sopimuskumppani" ma:displayName="Sopimuskumppani" ma:default="" ma:fieldId="{f3f0c7fe-9020-43d0-bf3b-8fe83e402853}" ma:sspId="b47a5e35-c03a-4a5b-9393-e802f2628691" ma:termSetId="c174f6ff-aa0b-443f-8f62-4715e96d31a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KeywordTaxHTField" ma:index="37" nillable="true" ma:taxonomy="true" ma:internalName="TaxKeywordTaxHTField" ma:taxonomyFieldName="TaxKeyword" ma:displayName="Yrityksen avainsanat" ma:fieldId="{23f27201-bee3-471e-b2e7-b64fd8b7ca38}" ma:taxonomyMulti="true" ma:sspId="b47a5e35-c03a-4a5b-9393-e802f262869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825de0-21a7-4f1f-9fd3-456a38544cd1" elementFormDefault="qualified">
    <xsd:import namespace="http://schemas.microsoft.com/office/2006/documentManagement/types"/>
    <xsd:import namespace="http://schemas.microsoft.com/office/infopath/2007/PartnerControls"/>
    <xsd:element name="DokumentinVastuuhenkilo" ma:index="25" nillable="true" ma:displayName="Dokumentin vastuuhenkilö" ma:list="UserInfo" ma:SharePointGroup="0" ma:internalName="DokumentinVastuuhenkilo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araaika" ma:index="26" nillable="true" ma:displayName="Määräaika" ma:format="DateOnly" ma:internalName="Maaraaika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177FD9-FB02-4830-AFC1-B28E5C8F57D9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32B8A27B-0B41-4F2D-8158-10BFBDCC10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A5A729-A8FE-40ED-A53C-51F5E1213FF5}">
  <ds:schemaRefs>
    <ds:schemaRef ds:uri="d4825de0-21a7-4f1f-9fd3-456a38544cd1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018c561-34a4-46e4-bc19-a6745a52e4ed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8886E2A-E1DB-42FD-9DD9-6AD906E04A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18c561-34a4-46e4-bc19-a6745a52e4ed"/>
    <ds:schemaRef ds:uri="d4825de0-21a7-4f1f-9fd3-456a38544c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60785</TotalTime>
  <Words>1487</Words>
  <Application>Microsoft Office PowerPoint</Application>
  <PresentationFormat>Näytössä katseltava diaesitys (4:3)</PresentationFormat>
  <Paragraphs>514</Paragraphs>
  <Slides>38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6" baseType="lpstr">
      <vt:lpstr>Arial</vt:lpstr>
      <vt:lpstr>Arial Narrow</vt:lpstr>
      <vt:lpstr>Calibri</vt:lpstr>
      <vt:lpstr>Felbridge Pro</vt:lpstr>
      <vt:lpstr>Times New Roman</vt:lpstr>
      <vt:lpstr>Wingdings</vt:lpstr>
      <vt:lpstr>ヒラギノ角ゴ Pro W3</vt:lpstr>
      <vt:lpstr>perinteinen_Liikennevirasto</vt:lpstr>
      <vt:lpstr>Äänekosken biotuotetehtaan liikenneyhteydet Ratahanke Tampere-Jyväskylä – Äänekoski Hankkeen lopputulokset</vt:lpstr>
      <vt:lpstr>Äänekosken biotuotetehtaan liikenneyhteydet on iso kokonaisuus</vt:lpstr>
      <vt:lpstr>Työkohteet ja perustiedot</vt:lpstr>
      <vt:lpstr>Hankkeen tavoitteet</vt:lpstr>
      <vt:lpstr>Aikataulu Ratahankkeen vaiheet ja tilanne</vt:lpstr>
      <vt:lpstr>Hankkeen läpimenoaika erittäin lyhyt</vt:lpstr>
      <vt:lpstr>Talous Hankkeen tavoitekustannus ja budjetti</vt:lpstr>
      <vt:lpstr>Talous Tavoitekustannuksen muutokset</vt:lpstr>
      <vt:lpstr>Hankkeen turvallisuuden lopputulokset</vt:lpstr>
      <vt:lpstr>Hanketehtävät</vt:lpstr>
      <vt:lpstr>Valtavat materiaali- ja työmäärät</vt:lpstr>
      <vt:lpstr>Jyväskylä-Äänekoski välin työt</vt:lpstr>
      <vt:lpstr>Jämsänkoski-Jyväskylä välin työt </vt:lpstr>
      <vt:lpstr>Tampere-Orivesi välin työt (kaksoisraide)</vt:lpstr>
      <vt:lpstr>Jyväskylä – Äänekoski radan kokonaisvaltainen parannustyö</vt:lpstr>
      <vt:lpstr>Jyväskylä – Äänekoski työt</vt:lpstr>
      <vt:lpstr>Jyväskylä – Äänekoski työt</vt:lpstr>
      <vt:lpstr>Radan perusparannus 47km Jy – Äki + liikennepaikat</vt:lpstr>
      <vt:lpstr>Tasoristeysturvallisuuden parantaminen</vt:lpstr>
      <vt:lpstr>Kallioleikkauksien parantaminen</vt:lpstr>
      <vt:lpstr>Kangasvuoren tunnelin korjaustyöt - ainutkertainen korjaushanke Suomessa</vt:lpstr>
      <vt:lpstr>Kangasvuoren tunnelin korjaustyöt - projektin haasteet</vt:lpstr>
      <vt:lpstr>Vihtiälän alikulkusillan uusiminen</vt:lpstr>
      <vt:lpstr>Vihtavuoren liikennepaikan rakentaminen</vt:lpstr>
      <vt:lpstr>Suolahden ratapihan parannustyöt</vt:lpstr>
      <vt:lpstr>Paatelanlahden ratasillan muutostyöt</vt:lpstr>
      <vt:lpstr>Äänekosken ratapiha</vt:lpstr>
      <vt:lpstr>Jämsänkoski – Jyväskylä työt</vt:lpstr>
      <vt:lpstr>Jämsänkoski – Jyväskylä työt</vt:lpstr>
      <vt:lpstr>Jämsänkoski – Jyväskylä totaalikatko</vt:lpstr>
      <vt:lpstr>Totaalikatkon läpivienti</vt:lpstr>
      <vt:lpstr>Junaliikenteen ehdoilla työskentely on haasteellista</vt:lpstr>
      <vt:lpstr>Tampere – Orivesi radan kapasiteettia on lähes tuplattu uusilla turvalaitteilla</vt:lpstr>
      <vt:lpstr>Tampere – Orivesi välin turvalaitetöitä</vt:lpstr>
      <vt:lpstr>Hankkeen elinkaaritavoitteiden toteutuminen</vt:lpstr>
      <vt:lpstr>Hankkeen tiukasta aikataulusta huolimatta saavutettiin erittäin positiivinen julkisuuskuva</vt:lpstr>
      <vt:lpstr>Valmis logistiikkaketju</vt:lpstr>
      <vt:lpstr>  </vt:lpstr>
    </vt:vector>
  </TitlesOfParts>
  <Company>VR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Pitkänen Maija</dc:creator>
  <cp:lastModifiedBy>Kauppila Anna</cp:lastModifiedBy>
  <cp:revision>1500</cp:revision>
  <cp:lastPrinted>2018-09-04T10:45:23Z</cp:lastPrinted>
  <dcterms:created xsi:type="dcterms:W3CDTF">2015-01-13T06:35:12Z</dcterms:created>
  <dcterms:modified xsi:type="dcterms:W3CDTF">2018-10-08T09:05:17Z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0x0101000AC80E9F1E1E014CBBD3BE8F0EBA49900009AF2FEB48FE024FA1148D20D81989D3</vt:lpwstr>
  </property>
  <property fmtid="{D5CDD505-2E9C-101B-9397-08002B2CF9AE}" pid="3" name="TaxKeyword">
    <vt:lpwstr/>
  </property>
  <property fmtid="{D5CDD505-2E9C-101B-9397-08002B2CF9AE}" pid="4" name="Pakollisuus">
    <vt:lpwstr/>
  </property>
  <property fmtid="{D5CDD505-2E9C-101B-9397-08002B2CF9AE}" pid="5" name="Paivityssykli">
    <vt:lpwstr>2;#Tarvittaessa|7b921d7b-a148-4eb9-8d8c-49e0395d5c18</vt:lpwstr>
  </property>
  <property fmtid="{D5CDD505-2E9C-101B-9397-08002B2CF9AE}" pid="6" name="Sopimuskumppani">
    <vt:lpwstr/>
  </property>
  <property fmtid="{D5CDD505-2E9C-101B-9397-08002B2CF9AE}" pid="7" name="Tietoturvaluokka">
    <vt:lpwstr>1;#Luottamuksellinen|4fb988ff-f1d0-4201-aa64-e3cfc08c9c21</vt:lpwstr>
  </property>
  <property fmtid="{D5CDD505-2E9C-101B-9397-08002B2CF9AE}" pid="8" name="ProjektiprosessinVaiheet">
    <vt:lpwstr/>
  </property>
  <property fmtid="{D5CDD505-2E9C-101B-9397-08002B2CF9AE}" pid="9" name="Arkistointiaika">
    <vt:lpwstr>3;#Ei arkistoida|7e3966fc-9ad6-4678-93bd-bf5a412fd5cf</vt:lpwstr>
  </property>
  <property fmtid="{D5CDD505-2E9C-101B-9397-08002B2CF9AE}" pid="10" name="DokumentinTila">
    <vt:lpwstr/>
  </property>
  <property fmtid="{D5CDD505-2E9C-101B-9397-08002B2CF9AE}" pid="11" name="Projekti">
    <vt:lpwstr/>
  </property>
  <property fmtid="{D5CDD505-2E9C-101B-9397-08002B2CF9AE}" pid="12" name="Luovutusdokumentti">
    <vt:lpwstr>4;#Ei luovuteta|80d4cbf2-dc2f-4169-871d-922b2f869b33</vt:lpwstr>
  </property>
  <property fmtid="{D5CDD505-2E9C-101B-9397-08002B2CF9AE}" pid="13" name="DokumentinAihealueet">
    <vt:lpwstr>23;#Muu|076e0295-16a8-458d-914b-979da78c8656</vt:lpwstr>
  </property>
  <property fmtid="{D5CDD505-2E9C-101B-9397-08002B2CF9AE}" pid="14" name="DokumentinTyyppi">
    <vt:lpwstr/>
  </property>
  <property fmtid="{D5CDD505-2E9C-101B-9397-08002B2CF9AE}" pid="15" name="Tyovaihe">
    <vt:lpwstr/>
  </property>
</Properties>
</file>