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4" r:id="rId3"/>
    <p:sldMasterId id="2147483761" r:id="rId4"/>
    <p:sldMasterId id="2147483774" r:id="rId5"/>
    <p:sldMasterId id="2147483783" r:id="rId6"/>
    <p:sldMasterId id="2147483792" r:id="rId7"/>
    <p:sldMasterId id="2147483802" r:id="rId8"/>
  </p:sldMasterIdLst>
  <p:notesMasterIdLst>
    <p:notesMasterId r:id="rId23"/>
  </p:notesMasterIdLst>
  <p:handoutMasterIdLst>
    <p:handoutMasterId r:id="rId24"/>
  </p:handoutMasterIdLst>
  <p:sldIdLst>
    <p:sldId id="260" r:id="rId9"/>
    <p:sldId id="290" r:id="rId10"/>
    <p:sldId id="292" r:id="rId11"/>
    <p:sldId id="267" r:id="rId12"/>
    <p:sldId id="298" r:id="rId13"/>
    <p:sldId id="306" r:id="rId14"/>
    <p:sldId id="264" r:id="rId15"/>
    <p:sldId id="303" r:id="rId16"/>
    <p:sldId id="304" r:id="rId17"/>
    <p:sldId id="300" r:id="rId18"/>
    <p:sldId id="301" r:id="rId19"/>
    <p:sldId id="294" r:id="rId20"/>
    <p:sldId id="295" r:id="rId21"/>
    <p:sldId id="288" r:id="rId22"/>
  </p:sldIdLst>
  <p:sldSz cx="9144000" cy="5143500" type="screen16x9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7E4"/>
    <a:srgbClr val="00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78" autoAdjust="0"/>
    <p:restoredTop sz="94660"/>
  </p:normalViewPr>
  <p:slideViewPr>
    <p:cSldViewPr>
      <p:cViewPr varScale="1">
        <p:scale>
          <a:sx n="144" d="100"/>
          <a:sy n="144" d="100"/>
        </p:scale>
        <p:origin x="8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VIFILE01\users\L949846\Documents\Ty&#246;p&#246;yt&#228;\SIDOSRYHM&#196;\PV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Tiet</c:v>
                </c:pt>
              </c:strCache>
            </c:strRef>
          </c:tx>
          <c:spPr>
            <a:solidFill>
              <a:srgbClr val="9A8B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Taul1!$C$2:$J$2</c:f>
              <c:strCache>
                <c:ptCount val="8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TAE 2019</c:v>
                </c:pt>
                <c:pt idx="5">
                  <c:v>Kehys 2020</c:v>
                </c:pt>
                <c:pt idx="6">
                  <c:v>Kehys 2021</c:v>
                </c:pt>
                <c:pt idx="7">
                  <c:v>Kehys 2022</c:v>
                </c:pt>
              </c:strCache>
            </c:strRef>
          </c:cat>
          <c:val>
            <c:numRef>
              <c:f>Taul1!$C$4:$J$4</c:f>
              <c:numCache>
                <c:formatCode>General</c:formatCode>
                <c:ptCount val="8"/>
                <c:pt idx="0">
                  <c:v>525</c:v>
                </c:pt>
                <c:pt idx="1">
                  <c:v>541</c:v>
                </c:pt>
                <c:pt idx="2">
                  <c:v>540</c:v>
                </c:pt>
                <c:pt idx="3">
                  <c:v>529</c:v>
                </c:pt>
                <c:pt idx="4">
                  <c:v>510</c:v>
                </c:pt>
                <c:pt idx="5">
                  <c:v>564</c:v>
                </c:pt>
                <c:pt idx="6">
                  <c:v>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4-4F21-87C3-EFE92DA78D34}"/>
            </c:ext>
          </c:extLst>
        </c:ser>
        <c:ser>
          <c:idx val="1"/>
          <c:order val="1"/>
          <c:tx>
            <c:strRef>
              <c:f>Taul1!$B$5</c:f>
              <c:strCache>
                <c:ptCount val="1"/>
                <c:pt idx="0">
                  <c:v>Radat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Taul1!$C$2:$J$2</c:f>
              <c:strCache>
                <c:ptCount val="8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TAE 2019</c:v>
                </c:pt>
                <c:pt idx="5">
                  <c:v>Kehys 2020</c:v>
                </c:pt>
                <c:pt idx="6">
                  <c:v>Kehys 2021</c:v>
                </c:pt>
                <c:pt idx="7">
                  <c:v>Kehys 2022</c:v>
                </c:pt>
              </c:strCache>
            </c:strRef>
          </c:cat>
          <c:val>
            <c:numRef>
              <c:f>Taul1!$C$5:$J$5</c:f>
              <c:numCache>
                <c:formatCode>General</c:formatCode>
                <c:ptCount val="8"/>
                <c:pt idx="0">
                  <c:v>314</c:v>
                </c:pt>
                <c:pt idx="1">
                  <c:v>331</c:v>
                </c:pt>
                <c:pt idx="2">
                  <c:v>337</c:v>
                </c:pt>
                <c:pt idx="3">
                  <c:v>319</c:v>
                </c:pt>
                <c:pt idx="4">
                  <c:v>316</c:v>
                </c:pt>
                <c:pt idx="5">
                  <c:v>350</c:v>
                </c:pt>
                <c:pt idx="6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4-4F21-87C3-EFE92DA78D34}"/>
            </c:ext>
          </c:extLst>
        </c:ser>
        <c:ser>
          <c:idx val="2"/>
          <c:order val="2"/>
          <c:tx>
            <c:strRef>
              <c:f>Taul1!$B$6</c:f>
              <c:strCache>
                <c:ptCount val="1"/>
                <c:pt idx="0">
                  <c:v>Vesiväylät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Taul1!$C$2:$J$2</c:f>
              <c:strCache>
                <c:ptCount val="8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TAE 2019</c:v>
                </c:pt>
                <c:pt idx="5">
                  <c:v>Kehys 2020</c:v>
                </c:pt>
                <c:pt idx="6">
                  <c:v>Kehys 2021</c:v>
                </c:pt>
                <c:pt idx="7">
                  <c:v>Kehys 2022</c:v>
                </c:pt>
              </c:strCache>
            </c:strRef>
          </c:cat>
          <c:val>
            <c:numRef>
              <c:f>Taul1!$C$6:$J$6</c:f>
              <c:numCache>
                <c:formatCode>General</c:formatCode>
                <c:ptCount val="8"/>
                <c:pt idx="0">
                  <c:v>86</c:v>
                </c:pt>
                <c:pt idx="1">
                  <c:v>94</c:v>
                </c:pt>
                <c:pt idx="2">
                  <c:v>104</c:v>
                </c:pt>
                <c:pt idx="3">
                  <c:v>106</c:v>
                </c:pt>
                <c:pt idx="4">
                  <c:v>111</c:v>
                </c:pt>
                <c:pt idx="5">
                  <c:v>110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4-4F21-87C3-EFE92DA78D34}"/>
            </c:ext>
          </c:extLst>
        </c:ser>
        <c:ser>
          <c:idx val="3"/>
          <c:order val="3"/>
          <c:tx>
            <c:strRef>
              <c:f>Taul1!$B$7</c:f>
              <c:strCache>
                <c:ptCount val="1"/>
                <c:pt idx="0">
                  <c:v>Korjausvelan vähentäminen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Taul1!$C$2:$J$2</c:f>
              <c:strCache>
                <c:ptCount val="8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TAE 2019</c:v>
                </c:pt>
                <c:pt idx="5">
                  <c:v>Kehys 2020</c:v>
                </c:pt>
                <c:pt idx="6">
                  <c:v>Kehys 2021</c:v>
                </c:pt>
                <c:pt idx="7">
                  <c:v>Kehys 2022</c:v>
                </c:pt>
              </c:strCache>
            </c:strRef>
          </c:cat>
          <c:val>
            <c:numRef>
              <c:f>Taul1!$C$7:$J$7</c:f>
              <c:numCache>
                <c:formatCode>General</c:formatCode>
                <c:ptCount val="8"/>
                <c:pt idx="1">
                  <c:v>95</c:v>
                </c:pt>
                <c:pt idx="2">
                  <c:v>291</c:v>
                </c:pt>
                <c:pt idx="3">
                  <c:v>453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4-4F21-87C3-EFE92DA78D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200943"/>
        <c:axId val="1457198863"/>
      </c:barChart>
      <c:lineChart>
        <c:grouping val="standard"/>
        <c:varyColors val="0"/>
        <c:ser>
          <c:idx val="4"/>
          <c:order val="4"/>
          <c:tx>
            <c:strRef>
              <c:f>Taul1!$B$8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Taul1!$C$2:$J$2</c:f>
              <c:strCache>
                <c:ptCount val="8"/>
                <c:pt idx="0">
                  <c:v>TA 2015</c:v>
                </c:pt>
                <c:pt idx="1">
                  <c:v>TA 2016</c:v>
                </c:pt>
                <c:pt idx="2">
                  <c:v>TA 2017</c:v>
                </c:pt>
                <c:pt idx="3">
                  <c:v>TA 2018</c:v>
                </c:pt>
                <c:pt idx="4">
                  <c:v>TAE 2019</c:v>
                </c:pt>
                <c:pt idx="5">
                  <c:v>Kehys 2020</c:v>
                </c:pt>
                <c:pt idx="6">
                  <c:v>Kehys 2021</c:v>
                </c:pt>
                <c:pt idx="7">
                  <c:v>Kehys 2022</c:v>
                </c:pt>
              </c:strCache>
            </c:strRef>
          </c:cat>
          <c:val>
            <c:numRef>
              <c:f>Taul1!$C$8:$J$8</c:f>
              <c:numCache>
                <c:formatCode>General</c:formatCode>
                <c:ptCount val="8"/>
                <c:pt idx="0">
                  <c:v>925</c:v>
                </c:pt>
                <c:pt idx="1">
                  <c:v>1061</c:v>
                </c:pt>
                <c:pt idx="2">
                  <c:v>1272</c:v>
                </c:pt>
                <c:pt idx="3">
                  <c:v>1407</c:v>
                </c:pt>
                <c:pt idx="4">
                  <c:v>1037</c:v>
                </c:pt>
                <c:pt idx="5">
                  <c:v>1024</c:v>
                </c:pt>
                <c:pt idx="6">
                  <c:v>1017</c:v>
                </c:pt>
                <c:pt idx="7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94-4F21-87C3-EFE92DA78D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7200943"/>
        <c:axId val="1457198863"/>
      </c:lineChart>
      <c:catAx>
        <c:axId val="145720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198863"/>
        <c:crosses val="autoZero"/>
        <c:auto val="1"/>
        <c:lblAlgn val="ctr"/>
        <c:lblOffset val="100"/>
        <c:noMultiLvlLbl val="0"/>
      </c:catAx>
      <c:valAx>
        <c:axId val="145719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MILJ. EUROA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20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86791559131065E-2"/>
          <c:y val="0.16164560078160461"/>
          <c:w val="0.87713204501332576"/>
          <c:h val="0.620515966735646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Taul1!$A$2:$A$34</c:f>
              <c:strCache>
                <c:ptCount val="33"/>
                <c:pt idx="0">
                  <c:v>1860</c:v>
                </c:pt>
                <c:pt idx="1">
                  <c:v>1865</c:v>
                </c:pt>
                <c:pt idx="2">
                  <c:v>1870</c:v>
                </c:pt>
                <c:pt idx="3">
                  <c:v>1875</c:v>
                </c:pt>
                <c:pt idx="4">
                  <c:v>1880</c:v>
                </c:pt>
                <c:pt idx="5">
                  <c:v>1885</c:v>
                </c:pt>
                <c:pt idx="6">
                  <c:v>1890</c:v>
                </c:pt>
                <c:pt idx="7">
                  <c:v>1895</c:v>
                </c:pt>
                <c:pt idx="8">
                  <c:v>1900</c:v>
                </c:pt>
                <c:pt idx="9">
                  <c:v>1905</c:v>
                </c:pt>
                <c:pt idx="10">
                  <c:v>1910</c:v>
                </c:pt>
                <c:pt idx="11">
                  <c:v>1915</c:v>
                </c:pt>
                <c:pt idx="12">
                  <c:v>1920</c:v>
                </c:pt>
                <c:pt idx="13">
                  <c:v>1925</c:v>
                </c:pt>
                <c:pt idx="14">
                  <c:v>1930</c:v>
                </c:pt>
                <c:pt idx="15">
                  <c:v>1935</c:v>
                </c:pt>
                <c:pt idx="16">
                  <c:v>1940</c:v>
                </c:pt>
                <c:pt idx="17">
                  <c:v>1945</c:v>
                </c:pt>
                <c:pt idx="18">
                  <c:v>1950</c:v>
                </c:pt>
                <c:pt idx="19">
                  <c:v>1955</c:v>
                </c:pt>
                <c:pt idx="20">
                  <c:v>1960</c:v>
                </c:pt>
                <c:pt idx="21">
                  <c:v>1965</c:v>
                </c:pt>
                <c:pt idx="22">
                  <c:v>1970</c:v>
                </c:pt>
                <c:pt idx="23">
                  <c:v>1975</c:v>
                </c:pt>
                <c:pt idx="24">
                  <c:v>1980</c:v>
                </c:pt>
                <c:pt idx="25">
                  <c:v>1985</c:v>
                </c:pt>
                <c:pt idx="26">
                  <c:v>1990</c:v>
                </c:pt>
                <c:pt idx="27">
                  <c:v>1995</c:v>
                </c:pt>
                <c:pt idx="28">
                  <c:v>2000</c:v>
                </c:pt>
                <c:pt idx="29">
                  <c:v>2005</c:v>
                </c:pt>
                <c:pt idx="30">
                  <c:v>2010</c:v>
                </c:pt>
                <c:pt idx="31">
                  <c:v>2015</c:v>
                </c:pt>
                <c:pt idx="32">
                  <c:v>ei arvoa</c:v>
                </c:pt>
              </c:strCache>
            </c:strRef>
          </c:cat>
          <c:val>
            <c:numRef>
              <c:f>Taul1!$B$2:$B$34</c:f>
              <c:numCache>
                <c:formatCode>General</c:formatCode>
                <c:ptCount val="3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38</c:v>
                </c:pt>
                <c:pt idx="11">
                  <c:v>25</c:v>
                </c:pt>
                <c:pt idx="12">
                  <c:v>31</c:v>
                </c:pt>
                <c:pt idx="13">
                  <c:v>81</c:v>
                </c:pt>
                <c:pt idx="14">
                  <c:v>50</c:v>
                </c:pt>
                <c:pt idx="15">
                  <c:v>85</c:v>
                </c:pt>
                <c:pt idx="16">
                  <c:v>10</c:v>
                </c:pt>
                <c:pt idx="17">
                  <c:v>43</c:v>
                </c:pt>
                <c:pt idx="18">
                  <c:v>117</c:v>
                </c:pt>
                <c:pt idx="19">
                  <c:v>115</c:v>
                </c:pt>
                <c:pt idx="20">
                  <c:v>161</c:v>
                </c:pt>
                <c:pt idx="21">
                  <c:v>178</c:v>
                </c:pt>
                <c:pt idx="22">
                  <c:v>148</c:v>
                </c:pt>
                <c:pt idx="23">
                  <c:v>171</c:v>
                </c:pt>
                <c:pt idx="24">
                  <c:v>217</c:v>
                </c:pt>
                <c:pt idx="25">
                  <c:v>143</c:v>
                </c:pt>
                <c:pt idx="26">
                  <c:v>192</c:v>
                </c:pt>
                <c:pt idx="27">
                  <c:v>179</c:v>
                </c:pt>
                <c:pt idx="28">
                  <c:v>134</c:v>
                </c:pt>
                <c:pt idx="29">
                  <c:v>163</c:v>
                </c:pt>
                <c:pt idx="30">
                  <c:v>176</c:v>
                </c:pt>
                <c:pt idx="31">
                  <c:v>83</c:v>
                </c:pt>
                <c:pt idx="3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7-4676-B79D-1449E67A6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085343"/>
        <c:axId val="762096159"/>
      </c:barChart>
      <c:catAx>
        <c:axId val="76208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096159"/>
        <c:crosses val="autoZero"/>
        <c:auto val="1"/>
        <c:lblAlgn val="ctr"/>
        <c:lblOffset val="100"/>
        <c:noMultiLvlLbl val="0"/>
      </c:catAx>
      <c:valAx>
        <c:axId val="76209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08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02F7-0E90-4D19-BEC8-D36AC6F28D8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37B2-FDBD-4E6B-A282-52B64FDF4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81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3459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3459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89C02550-F5A3-425B-8A34-EFA52D2D0688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8" tIns="47549" rIns="95098" bIns="4754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075" y="4925583"/>
            <a:ext cx="5683914" cy="4030320"/>
          </a:xfrm>
          <a:prstGeom prst="rect">
            <a:avLst/>
          </a:prstGeom>
        </p:spPr>
        <p:txBody>
          <a:bodyPr vert="horz" lIns="95098" tIns="47549" rIns="95098" bIns="47549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54"/>
            <a:ext cx="3079202" cy="513459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203" y="9721154"/>
            <a:ext cx="3079202" cy="513459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DAB9C997-1BAB-4D92-89DF-005407E797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01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9C997-1BAB-4D92-89DF-005407E7975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3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Budjettiriihessä päätettiin yhteensä 49 milj. euron liikennepaketista, jolla parannetaan liikenneturvallisuutta</a:t>
            </a:r>
            <a:r>
              <a:rPr lang="fi-FI" baseline="0" dirty="0" smtClean="0"/>
              <a:t> </a:t>
            </a:r>
            <a:r>
              <a:rPr lang="fi-FI" dirty="0" smtClean="0"/>
              <a:t>ja tiestön talvikunnossapitoa. Lisäyksestä 19 milj. euroa ehdotetaan vuoden 2019 talousarvioon ja 30 milj. euroa vuoden 2018 toiseen lisätalousarvioon. Tästä koko paketista 25 milj. euroa osoitetaan tiestön talvikunnossapitoon ja kelirikon hoitamiseen.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9591A-E519-4A66-87CC-81D54FA79D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60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1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9" r="-1753"/>
          <a:stretch/>
        </p:blipFill>
        <p:spPr>
          <a:xfrm rot="10800000">
            <a:off x="3203848" y="267495"/>
            <a:ext cx="5940152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400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15E0F579-B3D4-4918-8CA6-833932277D15}" type="datetime1">
              <a:rPr lang="fi-FI" smtClean="0"/>
              <a:pPr/>
              <a:t>2.10.2018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8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4608000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5696456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B00837AC-C620-4510-8656-64237BE94755}" type="datetime1">
              <a:rPr lang="fi-FI" smtClean="0"/>
              <a:pPr/>
              <a:t>2.10.2018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ityksen per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30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sityksen kaksipalstainen per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487D-F777-4327-A1AC-2CDAF483B9F0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87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sivu yhdellä 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036-A15B-4656-B98C-60E0FA0410EE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3600" cy="3247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04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sivu kahdella vaaka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B43-D2A9-4424-993D-D6674AB0983D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72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sivu kahdella pysty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F42-3436-4084-92D9-1CE69D60D2E3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392000" y="1346400"/>
            <a:ext cx="2124000" cy="325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696000" y="1346400"/>
            <a:ext cx="2124000" cy="3268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57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E18-0544-4F85-8DE4-31B75E8D1625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802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buSzPct val="120000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buSzPct val="120000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7658-F603-4B98-BF67-AB42E46A18E8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41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helena marjaranta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6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3730-B0C1-4182-A013-9358270D9F92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03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ityksen blan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DA4-988F-4E9E-BDF5-125070DB1B35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60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533400" y="951570"/>
            <a:ext cx="7422976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 smtClean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1.9.2015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0F3-FD64-40FE-8C9F-33FC3099131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5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23.9.2016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3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23.9.2016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878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6556704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 userDrawn="1"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3135079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 userDrawn="1"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9818864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 userDrawn="1"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7431786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23.9.2016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 userDrawn="1"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0396787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helena marjaranta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5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 b="0" i="0">
                <a:solidFill>
                  <a:schemeClr val="tx2"/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2"/>
                </a:solidFill>
                <a:latin typeface="Verdana"/>
              </a:defRPr>
            </a:lvl1pPr>
          </a:lstStyle>
          <a:p>
            <a:fld id="{C8648DF2-0A65-C244-A371-3414CE40D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600" y="4767263"/>
            <a:ext cx="2016124" cy="2727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 eaLnBrk="1" hangingPunct="1"/>
            <a:r>
              <a:rPr lang="fi-FI" smtClean="0">
                <a:latin typeface="Verdana" charset="0"/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47705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533400" y="951570"/>
            <a:ext cx="7422976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 smtClean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1.9.2015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0F3-FD64-40FE-8C9F-33FC3099131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74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88099" y="236052"/>
            <a:ext cx="5749636" cy="556022"/>
          </a:xfrm>
          <a:prstGeom prst="rect">
            <a:avLst/>
          </a:prstGeom>
        </p:spPr>
        <p:txBody>
          <a:bodyPr vert="horz" tIns="0" bIns="0"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latin typeface="Arial"/>
              </a:defRPr>
            </a:lvl1pPr>
          </a:lstStyle>
          <a:p>
            <a:pPr lvl="0"/>
            <a:endParaRPr lang="fi-FI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2963" y="1240631"/>
            <a:ext cx="7524750" cy="374808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BCA4CB"/>
              </a:buClr>
              <a:buSzPct val="140000"/>
              <a:buFont typeface="Lucida Grande"/>
              <a:buChar char="●"/>
              <a:defRPr sz="1600">
                <a:solidFill>
                  <a:schemeClr val="bg2">
                    <a:lumMod val="10000"/>
                  </a:schemeClr>
                </a:solidFill>
                <a:latin typeface="Arial"/>
              </a:defRPr>
            </a:lvl1pPr>
            <a:lvl2pPr marL="914400" indent="-457200">
              <a:buClr>
                <a:schemeClr val="bg1">
                  <a:lumMod val="65000"/>
                </a:schemeClr>
              </a:buClr>
              <a:buFont typeface="Arial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Arial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Font typeface="Arial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Arial"/>
              </a:defRPr>
            </a:lvl3pPr>
            <a:lvl4pPr marL="1714500" indent="-342900">
              <a:buClr>
                <a:schemeClr val="bg1">
                  <a:lumMod val="65000"/>
                </a:schemeClr>
              </a:buClr>
              <a:buFont typeface="Arial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Arial"/>
              </a:defRPr>
            </a:lvl4pPr>
            <a:lvl5pPr marL="2171700" indent="-342900">
              <a:buClr>
                <a:schemeClr val="bg1">
                  <a:lumMod val="65000"/>
                </a:schemeClr>
              </a:buClr>
              <a:buFont typeface="Arial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i-FI" dirty="0" smtClean="0"/>
              <a:t>Click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10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buSzPct val="120000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buSzPct val="120000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7658-F603-4B98-BF67-AB42E46A18E8}" type="datetime1">
              <a:rPr lang="fi-FI" smtClean="0"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347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sivu kahdella pysty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F42-3436-4084-92D9-1CE69D60D2E3}" type="datetime1">
              <a:rPr lang="fi-FI" smtClean="0"/>
              <a:pPr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392000" y="1346400"/>
            <a:ext cx="2124000" cy="325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696000" y="1346400"/>
            <a:ext cx="2124000" cy="3268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751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21.2.2018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2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09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98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40766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palstaine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3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11843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helena marjaranta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46475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415957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1396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30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väl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288000" y="1761691"/>
            <a:ext cx="8604000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21.2.2018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8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907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sivu kahdella vaaka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5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B43-D2A9-4424-993D-D6674AB0983D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785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sivu kahdella pysty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5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F42-3436-4084-92D9-1CE69D60D2E3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392000" y="1346400"/>
            <a:ext cx="2124000" cy="325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696000" y="1346400"/>
            <a:ext cx="2124000" cy="3268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22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2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98612" y="62756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95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6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36572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i ja kaksi kuvaa" preserve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4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helena marjaranta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type="obj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454076848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palstainen" type="twoTx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5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711845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528281261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i ja kaksi kuvaa" preserve="1">
  <p:cSld name="Teksi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5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849317570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sivu" type="title" preserve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4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8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672069220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766332540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1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13F51E53-D2F7-4B0F-8042-04ACE26E0C79}" type="datetime1">
              <a:rPr lang="fi-FI" smtClean="0"/>
              <a:t>2.10.2018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2AFC-8C6C-4A84-B2FA-E036EA68322D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6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398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type="obj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825-017A-4C27-B7B1-09224AF3A2DC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564014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palstainen" type="twoTx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3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11843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483B-B48E-4DFF-98F5-461BEF62C5BC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1378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sivu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4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i ja kaksi kuvaa" preserve="1">
  <p:cSld name="Teksi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4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BE16-D75B-4AA3-9739-89D66D6C191A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205487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sivu" type="title" preserve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4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DF33-3CA1-4E7E-9E67-C3B9C796130B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3181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8A65-1101-4A1A-9E35-38CE23D26489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83243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25.9.2018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45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25.9.2018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44484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25.9.2018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631643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25.9.2018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40950707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25.9.2018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9775206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25.9.2018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560029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25.9.2018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41313299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86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3.10.2018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3.10.2018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 Wihlman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68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3.10.2018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 Wihlman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61360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3.10.2018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 Wihlman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57812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3.10.2018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 Wihlman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78185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3.10.2018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 Wihlman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45421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3.10.2018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 Wihlman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59536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helena marjaranta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437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F172A025-89C5-40D3-BA29-CB2FF2948AEB}" type="datetime1">
              <a:rPr lang="fi-FI" smtClean="0"/>
              <a:pPr/>
              <a:t>2.10.2018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4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4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helena marjaranta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7" y="4767264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1370B-C990-4B97-BFF3-85B89FF0534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41475-2BDD-4A76-9050-E99E1560EB0E}" type="datetime1">
              <a:rPr lang="fi-FI" smtClean="0"/>
              <a:pPr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23.9.2016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21.2.2018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4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7.4.2015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4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Asta Tuominen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33" y="4767264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4839E7-A00C-4EBA-A4FD-8672ECF3495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4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50A97A-A3E8-4DDB-AF2F-7D20EB66364B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4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7" y="4767264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BD8267-F41E-4EAF-9350-C182FA8C2A7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25.9.2018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3.10.2018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Kari Wihlman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iming>
    <p:tnLst>
      <p:par>
        <p:cTn id="1" dur="indefinite" restart="never" nodeType="tmRoot"/>
      </p:par>
    </p:tnLst>
  </p:timing>
  <p:hf sldNum="0"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6000" y="3380231"/>
            <a:ext cx="5544152" cy="730800"/>
          </a:xfrm>
        </p:spPr>
        <p:txBody>
          <a:bodyPr/>
          <a:lstStyle/>
          <a:p>
            <a:r>
              <a:rPr lang="fi-FI" sz="2400" dirty="0" smtClean="0"/>
              <a:t>Muuttuva kunnossapito</a:t>
            </a:r>
            <a:br>
              <a:rPr lang="fi-FI" sz="2400" dirty="0" smtClean="0"/>
            </a:b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Jukka Karjalainen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3.10.2018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2237" y="339502"/>
            <a:ext cx="6624000" cy="457200"/>
          </a:xfrm>
        </p:spPr>
        <p:txBody>
          <a:bodyPr/>
          <a:lstStyle/>
          <a:p>
            <a:r>
              <a:rPr lang="fi-FI" dirty="0" smtClean="0"/>
              <a:t>Siltojen ikäjakauma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737939" y="4767264"/>
            <a:ext cx="828024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3DF33-3CA1-4E7E-9E67-C3B9C796130B}" type="datetime1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2.10.2018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D8267-F41E-4EAF-9350-C182FA8C2A77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23437" t="15908" r="6250" b="11364"/>
          <a:stretch/>
        </p:blipFill>
        <p:spPr>
          <a:xfrm>
            <a:off x="63598" y="1369915"/>
            <a:ext cx="4292380" cy="2497384"/>
          </a:xfrm>
          <a:prstGeom prst="rect">
            <a:avLst/>
          </a:prstGeom>
        </p:spPr>
      </p:pic>
      <p:graphicFrame>
        <p:nvGraphicFramePr>
          <p:cNvPr id="9" name="Kaavio 8"/>
          <p:cNvGraphicFramePr>
            <a:graphicFrameLocks/>
          </p:cNvGraphicFramePr>
          <p:nvPr>
            <p:extLst/>
          </p:nvPr>
        </p:nvGraphicFramePr>
        <p:xfrm>
          <a:off x="4499992" y="1203598"/>
          <a:ext cx="4438004" cy="270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tsikko 1"/>
          <p:cNvSpPr txBox="1">
            <a:spLocks/>
          </p:cNvSpPr>
          <p:nvPr/>
        </p:nvSpPr>
        <p:spPr>
          <a:xfrm>
            <a:off x="5404237" y="915566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2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C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Rautatiesillat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B0C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1691680" y="1034430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2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C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Tiesillat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B0C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421200" y="3864448"/>
            <a:ext cx="4078792" cy="795534"/>
          </a:xfrm>
          <a:prstGeom prst="rect">
            <a:avLst/>
          </a:prstGeom>
        </p:spPr>
        <p:txBody>
          <a:bodyPr>
            <a:normAutofit/>
          </a:bodyPr>
          <a:lstStyle>
            <a:lvl1pPr marL="134938" indent="-134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 lang="en-US" sz="1600" b="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49263" indent="-904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7550" indent="-1095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Tiesiltoja 15044 kpl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Huonokuntoisia ja erittäin huonokuntoisia tiesiltoja 638 kpl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isällön paikkamerkki 2"/>
          <p:cNvSpPr txBox="1">
            <a:spLocks/>
          </p:cNvSpPr>
          <p:nvPr/>
        </p:nvSpPr>
        <p:spPr>
          <a:xfrm>
            <a:off x="4283968" y="3801094"/>
            <a:ext cx="4078792" cy="795534"/>
          </a:xfrm>
          <a:prstGeom prst="rect">
            <a:avLst/>
          </a:prstGeom>
        </p:spPr>
        <p:txBody>
          <a:bodyPr>
            <a:normAutofit/>
          </a:bodyPr>
          <a:lstStyle>
            <a:lvl1pPr marL="134938" indent="-134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 lang="en-US" sz="1600" b="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49263" indent="-904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7550" indent="-1095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Rautatiesiltoja 2569 kpl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Huonokuntoisia ja erittäin huonokuntoisia rautatiesiltoja 122 kpl ja </a:t>
            </a:r>
            <a:r>
              <a:rPr kumimoji="0" lang="fi-FI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huototiesiltoja</a:t>
            </a:r>
            <a:r>
              <a:rPr kumimoji="0" lang="fi-FI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23 kpl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18B2C0-7534-46BF-8C70-EE9675D1FE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Suorakulmio 3"/>
          <p:cNvSpPr/>
          <p:nvPr/>
        </p:nvSpPr>
        <p:spPr>
          <a:xfrm>
            <a:off x="1475656" y="855423"/>
            <a:ext cx="5967660" cy="391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Korjausvelka/sillat: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Sillaston kunto huononee siltojen ikääntyessä. Sillaston ikääntymisen vuoksi kokonaisuutena siltojen korjauksiin tarvittava rahamäärä on nousussa.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Lisärahoituksella (korjausvelkaraha 2016-2018 sekä v. 2013 ajoneuvoasetuksen jälkeen saatu Massat &amp; mitat -erillisraha) on saatu huonokuntoisten siltojen määrää laskemaan. Tyydyttäväkuntoisten (= korjausta lähitulevaisuudessa tarvitsevat) siltojen määrä on kuitenkin noussut. Huonokuntoisten siltojen määrä kasvaa, kun palataan rahoituksen ns. normaalitasoon.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Painorajoitukset: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5000"/>
              </a:lnSpc>
              <a:buFont typeface="Arial" panose="020B0604020202020204" pitchFamily="34" charset="0"/>
              <a:buChar char="-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Painorajoituksia on saatu vähennettyä v. 2013 ajoneuvoasetuksen jälkeen noin sadalla: nyt n. 460 kpl. Uusia painorajoituksia joudutaan asettamaan, mutta kokonaismäärä ei ole noussut, koska ko. siltojen uusimista on priorisoitu.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5000"/>
              </a:lnSpc>
              <a:buFont typeface="Arial" panose="020B0604020202020204" pitchFamily="34" charset="0"/>
              <a:buChar char="-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Siltakannasta noin kolmasosa on kantavuudeltaan täysimääräisessä käytössä nykyisillä ajoneuvoasetuksen rekoilla =&gt; jos esimerkiksi kunto huononee, joudutaan harkitsemaan painorajoituksen asettamista </a:t>
            </a:r>
          </a:p>
          <a:p>
            <a:pPr marL="257175" indent="-257175">
              <a:lnSpc>
                <a:spcPct val="105000"/>
              </a:lnSpc>
              <a:buFont typeface="Arial" panose="020B0604020202020204" pitchFamily="34" charset="0"/>
              <a:buChar char="-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HCT-reitit vaativat erityistarkastelua</a:t>
            </a:r>
          </a:p>
          <a:p>
            <a:pPr>
              <a:lnSpc>
                <a:spcPct val="105000"/>
              </a:lnSpc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</a:pPr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Muuta: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lnSpc>
                <a:spcPct val="105000"/>
              </a:lnSpc>
              <a:buFont typeface="Arial" panose="020B0604020202020204" pitchFamily="34" charset="0"/>
              <a:buChar char="-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Useita isoja siltoja uusimistarpeessa, yksittäisten siltojen merkittävä rahoitustarve</a:t>
            </a:r>
          </a:p>
        </p:txBody>
      </p:sp>
      <p:sp>
        <p:nvSpPr>
          <p:cNvPr id="5" name="Tekstikehys 1"/>
          <p:cNvSpPr txBox="1">
            <a:spLocks noChangeArrowheads="1"/>
          </p:cNvSpPr>
          <p:nvPr/>
        </p:nvSpPr>
        <p:spPr bwMode="auto">
          <a:xfrm>
            <a:off x="3658933" y="225056"/>
            <a:ext cx="1826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altLang="fi-FI" b="1" dirty="0">
                <a:solidFill>
                  <a:srgbClr val="0070C0"/>
                </a:solidFill>
              </a:rPr>
              <a:t>Siltojen tilanne</a:t>
            </a:r>
          </a:p>
        </p:txBody>
      </p:sp>
    </p:spTree>
    <p:extLst>
      <p:ext uri="{BB962C8B-B14F-4D97-AF65-F5344CB8AC3E}">
        <p14:creationId xmlns:p14="http://schemas.microsoft.com/office/powerpoint/2010/main" val="20262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3599" y="195262"/>
            <a:ext cx="6723321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400" dirty="0" err="1" smtClean="0">
                <a:solidFill>
                  <a:schemeClr val="accent2"/>
                </a:solidFill>
              </a:rPr>
              <a:t>Täsmätoimintaa</a:t>
            </a:r>
            <a:r>
              <a:rPr lang="fi-FI" sz="2400" dirty="0" smtClean="0">
                <a:solidFill>
                  <a:schemeClr val="accent2"/>
                </a:solidFill>
              </a:rPr>
              <a:t> ja ennakoivaa kunnossapitoa</a:t>
            </a:r>
            <a:endParaRPr lang="fi-FI" sz="2400" dirty="0">
              <a:solidFill>
                <a:schemeClr val="accent2"/>
              </a:solidFill>
            </a:endParaRP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67544" y="1178479"/>
            <a:ext cx="3096344" cy="3697527"/>
          </a:xfrm>
          <a:noFill/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Asiakkaan ja väylänpitäjän tarpeisiin täsmätty, optimoitu väylänpito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2000" dirty="0" smtClean="0">
                <a:latin typeface="Arial" panose="020B0604020202020204" pitchFamily="34" charset="0"/>
              </a:rPr>
              <a:t>Toimenpiteet toteutetaan kokonaisuutta optimoiden, osin jo ennen liikenteelle aiheutuvien merkittävien haittojen syntymistä ja osin nopeina, tehokkaina </a:t>
            </a:r>
            <a:r>
              <a:rPr lang="fi-FI" sz="2000" dirty="0" err="1" smtClean="0">
                <a:latin typeface="Arial" panose="020B0604020202020204" pitchFamily="34" charset="0"/>
              </a:rPr>
              <a:t>täsmätoimina</a:t>
            </a:r>
            <a:endParaRPr lang="fi-FI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fi-FI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Tehokas tietojen keruu, käsittely ja analysointi mahdollistavat aiempaa tarkemman toimenpiteiden suunnittelun sekä oikea-aikaisen kohdentamisen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Painopistettä</a:t>
            </a:r>
            <a:r>
              <a:rPr lang="fi-FI" altLang="fi-FI" sz="2000" dirty="0" smtClean="0">
                <a:latin typeface="Arial" pitchFamily="34" charset="0"/>
                <a:ea typeface="ヒラギノ角ゴ Pro W3"/>
                <a:cs typeface="ヒラギノ角ゴ Pro W3"/>
              </a:rPr>
              <a:t> siirretään rahoituksen mahdollistamana enemmän ennakointiin</a:t>
            </a:r>
          </a:p>
          <a:p>
            <a:pPr>
              <a:buFont typeface="Arial" panose="020B0604020202020204" pitchFamily="34" charset="0"/>
              <a:buChar char="•"/>
            </a:pPr>
            <a:endParaRPr lang="fi-FI" altLang="fi-FI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altLang="fi-FI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altLang="fi-FI" sz="180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endParaRPr lang="fi-FI" altLang="fi-FI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779662"/>
            <a:ext cx="5110744" cy="2617482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707904" y="11784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8CE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Liikennevirasto </a:t>
            </a:r>
            <a:r>
              <a:rPr kumimoji="0" lang="fi-FI" alt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8CE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digitalisaatiohanke</a:t>
            </a:r>
            <a:r>
              <a:rPr kumimoji="0" lang="fi-FI" alt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8CE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, osahanke 3</a:t>
            </a:r>
            <a:endParaRPr kumimoji="0" lang="fi-FI" altLang="fi-FI" sz="1600" b="1" i="0" u="none" strike="noStrike" kern="1200" cap="none" spc="0" normalizeH="0" baseline="0" noProof="0" dirty="0">
              <a:ln>
                <a:noFill/>
              </a:ln>
              <a:solidFill>
                <a:srgbClr val="0088CE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985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3599" y="195262"/>
            <a:ext cx="6723321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400" dirty="0" smtClean="0">
                <a:solidFill>
                  <a:schemeClr val="accent2"/>
                </a:solidFill>
              </a:rPr>
              <a:t>Vastuullisuus toiminnassa korostuu</a:t>
            </a:r>
            <a:endParaRPr lang="fi-FI" sz="2400" dirty="0">
              <a:solidFill>
                <a:schemeClr val="accent2"/>
              </a:solidFill>
            </a:endParaRP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651656" y="1178479"/>
            <a:ext cx="4136368" cy="3701865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 smtClean="0"/>
              <a:t>Toimittava </a:t>
            </a:r>
            <a:r>
              <a:rPr lang="fi-FI" sz="1800" dirty="0"/>
              <a:t>vastuullisesti, toiminnan on oltava yleisesti hyväksyttävää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Huomioitava mm. taloudelliset, ympäristö, sosiaaliset, turvallisuus näkökulmat. Vaikutuksia on pystyttävä arvioimaan myös näistä näkökulmista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Näkökulmat ovat usein osin ristiriidassa keskenään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Optimitilanteissa löydetään toimenpiteitä, jotka edistävät useita tai kaikkia näistä </a:t>
            </a:r>
            <a:r>
              <a:rPr lang="fi-FI" sz="1800" dirty="0" smtClean="0"/>
              <a:t>näkökulmista</a:t>
            </a:r>
            <a:endParaRPr lang="fi-FI" altLang="fi-FI" sz="18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6" y="1504572"/>
            <a:ext cx="3395627" cy="257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2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Fiksut väylät ja älykäs liikenne</a:t>
            </a:r>
            <a:br>
              <a:rPr lang="fi-FI" dirty="0" smtClean="0"/>
            </a:br>
            <a:r>
              <a:rPr lang="fi-FI" dirty="0" smtClean="0"/>
              <a:t>- sinua varten</a:t>
            </a:r>
            <a:endParaRPr lang="fi-FI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770938" y="4767263"/>
            <a:ext cx="373062" cy="274637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llipsi 2"/>
          <p:cNvSpPr/>
          <p:nvPr/>
        </p:nvSpPr>
        <p:spPr>
          <a:xfrm>
            <a:off x="6228184" y="-9254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03" y="3082226"/>
            <a:ext cx="1300053" cy="42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5818104" cy="457200"/>
          </a:xfrm>
        </p:spPr>
        <p:txBody>
          <a:bodyPr/>
          <a:lstStyle/>
          <a:p>
            <a:pPr algn="ctr"/>
            <a:r>
              <a:rPr lang="fi-FI" dirty="0" smtClean="0"/>
              <a:t>Toimintaympäristön muutokset – tulevaisuuden mahdollisuudet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418550" y="1603612"/>
            <a:ext cx="3667539" cy="2964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34938" indent="-134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 lang="en-US" sz="1600" b="0" kern="120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49263" indent="-904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7550" indent="-1095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Kehittyvä teknologia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Automaatio ja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robotisaatio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Digitaaliset palvelut</a:t>
            </a: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Liikkumisen palveluistuminen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Uudenlaista liiketoimintaa</a:t>
            </a: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Liikkumistarpeen muutokset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Kaupungistuminen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Kestävän liikkumisen edistäminen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Ilmastonmuutos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Kasvihuonepäästöjen vähennystarve</a:t>
            </a:r>
          </a:p>
          <a:p>
            <a:pPr marL="449263" marR="0" lvl="1" indent="-904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9D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134938" marR="0" lvl="0" indent="-134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4994350" y="3012814"/>
            <a:ext cx="232039" cy="29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§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23" y="981900"/>
            <a:ext cx="1267977" cy="87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isällön paikkamerkki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56" y="2717244"/>
            <a:ext cx="1257251" cy="86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6" y="999349"/>
            <a:ext cx="1147456" cy="176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987" y="1772823"/>
            <a:ext cx="1178355" cy="168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264" y="968319"/>
            <a:ext cx="1377434" cy="87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634" y="3555155"/>
            <a:ext cx="1283563" cy="140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91" y="950858"/>
            <a:ext cx="1370466" cy="88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L380496\AppData\Local\Microsoft\Windows\Temporary Internet Files\Content.Outlook\0OQH22YY\IMG_233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6" y="2727761"/>
            <a:ext cx="1196445" cy="9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20" y="1746811"/>
            <a:ext cx="1344323" cy="101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7124" y="3530839"/>
            <a:ext cx="1942836" cy="145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08" y="1762291"/>
            <a:ext cx="1217617" cy="1306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Sisällön paikkamerkki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/>
          <a:stretch/>
        </p:blipFill>
        <p:spPr>
          <a:xfrm>
            <a:off x="5268035" y="3530839"/>
            <a:ext cx="1912261" cy="142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4752" y="3910829"/>
            <a:ext cx="1044817" cy="616757"/>
          </a:xfrm>
          <a:prstGeom prst="rect">
            <a:avLst/>
          </a:prstGeom>
        </p:spPr>
      </p:pic>
      <p:sp>
        <p:nvSpPr>
          <p:cNvPr id="21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768703" y="4767263"/>
            <a:ext cx="828024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5.4.2018</a:t>
            </a:r>
            <a:endParaRPr kumimoji="0" lang="fi-FI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2578" y="300043"/>
            <a:ext cx="6624000" cy="457200"/>
          </a:xfrm>
        </p:spPr>
        <p:txBody>
          <a:bodyPr/>
          <a:lstStyle/>
          <a:p>
            <a:pPr>
              <a:defRPr/>
            </a:pPr>
            <a:r>
              <a:rPr lang="fi-FI" kern="0" dirty="0" smtClean="0">
                <a:solidFill>
                  <a:srgbClr val="0058B5">
                    <a:lumMod val="75000"/>
                  </a:srgbClr>
                </a:solidFill>
                <a:latin typeface="Arial"/>
              </a:rPr>
              <a:t>Talvikelit todella haastavat</a:t>
            </a:r>
            <a:endParaRPr lang="en-US" dirty="0"/>
          </a:p>
        </p:txBody>
      </p:sp>
      <p:sp>
        <p:nvSpPr>
          <p:cNvPr id="183299" name="Sisällön paikkamerkki 2"/>
          <p:cNvSpPr>
            <a:spLocks noGrp="1"/>
          </p:cNvSpPr>
          <p:nvPr>
            <p:ph type="body" idx="1"/>
          </p:nvPr>
        </p:nvSpPr>
        <p:spPr>
          <a:xfrm>
            <a:off x="683568" y="1160511"/>
            <a:ext cx="3618000" cy="3681204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fi-FI" altLang="en-US" sz="15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Viime talvien sääolosuhteet ovat olleet poikkeuksellisen vaikeat tienpidolle ja liikenteelle.</a:t>
            </a:r>
          </a:p>
          <a:p>
            <a:pPr>
              <a:buFontTx/>
              <a:buChar char="•"/>
            </a:pPr>
            <a:r>
              <a:rPr lang="fi-FI" altLang="en-US" sz="15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Paljon negatiivista palautetta talven olosuhteista sekä sidosryhmiltä että yksittäisiltä kansalaisilta. </a:t>
            </a:r>
          </a:p>
          <a:p>
            <a:pPr>
              <a:buFontTx/>
              <a:buChar char="•"/>
            </a:pPr>
            <a:r>
              <a:rPr lang="fi-FI" altLang="en-US" sz="15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Kritiikki on kohdistunut olosuhteisiin ja laatuvaatimuksiin, mutta myös urakointitapaan ja valvontaan.</a:t>
            </a:r>
          </a:p>
          <a:p>
            <a:pPr>
              <a:buFontTx/>
              <a:buChar char="•"/>
            </a:pPr>
            <a:r>
              <a:rPr lang="fi-FI" altLang="en-US" sz="15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Sosiaalinen media tuo asiat esiin nopeasti ja laajasti.</a:t>
            </a:r>
          </a:p>
          <a:p>
            <a:pPr>
              <a:buFontTx/>
              <a:buChar char="•"/>
            </a:pPr>
            <a:endParaRPr lang="fi-FI" altLang="en-US" sz="15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0"/>
            <a:r>
              <a:rPr lang="fi-FI" altLang="en-US" sz="1500" dirty="0" smtClean="0">
                <a:solidFill>
                  <a:srgbClr val="0046AF"/>
                </a:solidFill>
                <a:latin typeface="Arial" panose="020B0604020202020204" pitchFamily="34" charset="0"/>
              </a:rPr>
              <a:t>Emme </a:t>
            </a:r>
            <a:r>
              <a:rPr lang="fi-FI" altLang="en-US" sz="1500" dirty="0">
                <a:solidFill>
                  <a:srgbClr val="0046AF"/>
                </a:solidFill>
                <a:latin typeface="Arial" panose="020B0604020202020204" pitchFamily="34" charset="0"/>
              </a:rPr>
              <a:t>voi tyytyä nykytilanteeseen. Teiden talvihoitoa on kehitettävä ja tehostettava monipuolisesti. 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8" name="Sisällön paikkamerkk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51" y="1181129"/>
            <a:ext cx="3636739" cy="3660586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4631206" y="1131488"/>
            <a:ext cx="3743119" cy="3729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689690"/>
          </a:xfrm>
        </p:spPr>
        <p:txBody>
          <a:bodyPr/>
          <a:lstStyle/>
          <a:p>
            <a:pPr>
              <a:defRPr/>
            </a:pPr>
            <a:r>
              <a:rPr lang="fi-FI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Teiden talvihoidon kehittämisohjelma </a:t>
            </a:r>
            <a:r>
              <a:rPr lang="fi-FI" sz="180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Ministeri Berner </a:t>
            </a:r>
            <a:r>
              <a:rPr lang="fi-FI" sz="18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15.2.2018 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5347" name="Sisällön paikkamerkki 2"/>
          <p:cNvSpPr>
            <a:spLocks noGrp="1"/>
          </p:cNvSpPr>
          <p:nvPr>
            <p:ph sz="half" idx="1"/>
          </p:nvPr>
        </p:nvSpPr>
        <p:spPr>
          <a:xfrm>
            <a:off x="615861" y="1241331"/>
            <a:ext cx="3886200" cy="3017343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fi-FI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Talvihoidon toimintalinjat päivitetään kevään aikana</a:t>
            </a:r>
          </a:p>
          <a:p>
            <a:pPr lvl="1">
              <a:buFontTx/>
              <a:buChar char="•"/>
            </a:pPr>
            <a:r>
              <a:rPr lang="fi-FI" altLang="en-US" sz="1600" dirty="0" smtClean="0"/>
              <a:t> hoitoluokkien kriteerit 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</a:t>
            </a:r>
            <a:r>
              <a:rPr lang="fi-FI" altLang="en-US" sz="1600" dirty="0" smtClean="0"/>
              <a:t>laatuvaatimukset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</a:t>
            </a:r>
            <a:r>
              <a:rPr lang="fi-FI" altLang="en-US" sz="1600" dirty="0" smtClean="0"/>
              <a:t>toimenpideajat</a:t>
            </a:r>
          </a:p>
          <a:p>
            <a:pPr lvl="1">
              <a:buFontTx/>
              <a:buChar char="•"/>
            </a:pPr>
            <a:r>
              <a:rPr lang="fi-FI" altLang="en-US" sz="1600" dirty="0" smtClean="0"/>
              <a:t> </a:t>
            </a:r>
            <a:r>
              <a:rPr lang="fi-FI" altLang="en-US" sz="1600" dirty="0" err="1" smtClean="0"/>
              <a:t>täsmätoiminta</a:t>
            </a:r>
            <a:endParaRPr lang="fi-FI" altLang="en-US" sz="1600" dirty="0" smtClean="0"/>
          </a:p>
          <a:p>
            <a:pPr marL="358775" lvl="1" indent="0">
              <a:buNone/>
            </a:pPr>
            <a:endParaRPr lang="fi-FI" altLang="en-US" sz="1600" dirty="0"/>
          </a:p>
          <a:p>
            <a:pPr>
              <a:buFontTx/>
              <a:buChar char="•"/>
            </a:pPr>
            <a:r>
              <a:rPr lang="fi-FI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Uusi teiden hoidon alueurakan urakointimalli 2019 alkaviin urakoihin</a:t>
            </a:r>
          </a:p>
          <a:p>
            <a:pPr lvl="1">
              <a:buFontTx/>
              <a:buChar char="•"/>
            </a:pPr>
            <a:r>
              <a:rPr lang="fi-FI" altLang="en-US" sz="1600" b="0" dirty="0"/>
              <a:t> </a:t>
            </a:r>
            <a:r>
              <a:rPr lang="fi-FI" altLang="en-US" sz="1600" b="0" dirty="0" smtClean="0"/>
              <a:t>vuorovaikutus</a:t>
            </a:r>
          </a:p>
          <a:p>
            <a:pPr lvl="1">
              <a:buFontTx/>
              <a:buChar char="•"/>
            </a:pPr>
            <a:r>
              <a:rPr lang="fi-FI" altLang="en-US" sz="1600" b="0" dirty="0" smtClean="0"/>
              <a:t> nopea reagointikyky</a:t>
            </a:r>
          </a:p>
          <a:p>
            <a:pPr lvl="1">
              <a:buFontTx/>
              <a:buChar char="•"/>
            </a:pPr>
            <a:r>
              <a:rPr lang="fi-FI" altLang="en-US" sz="1600" b="0" dirty="0" smtClean="0"/>
              <a:t> tavoitehinta</a:t>
            </a:r>
          </a:p>
          <a:p>
            <a:pPr>
              <a:buFontTx/>
              <a:buChar char="•"/>
            </a:pPr>
            <a:endParaRPr lang="fi-FI" altLang="en-US" sz="1800" b="0" dirty="0" smtClean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4558812" y="1241331"/>
            <a:ext cx="3886200" cy="3126048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fi-FI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Jatketaan digitalisaaton kehittämistä ja hyödyntämistä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</a:t>
            </a:r>
            <a:r>
              <a:rPr lang="fi-FI" altLang="en-US" sz="1600" dirty="0" smtClean="0"/>
              <a:t>kelitieto, </a:t>
            </a:r>
            <a:r>
              <a:rPr lang="fi-FI" altLang="en-US" sz="1600" dirty="0"/>
              <a:t>ennusteet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analyysit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</a:t>
            </a:r>
            <a:r>
              <a:rPr lang="fi-FI" altLang="en-US" sz="1600" dirty="0" smtClean="0"/>
              <a:t>toteutus 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</a:t>
            </a:r>
            <a:r>
              <a:rPr lang="fi-FI" altLang="en-US" sz="1600" dirty="0" smtClean="0"/>
              <a:t>valvonta</a:t>
            </a:r>
          </a:p>
          <a:p>
            <a:pPr marL="358775" lvl="1" indent="0">
              <a:buNone/>
            </a:pPr>
            <a:endParaRPr lang="fi-FI" altLang="en-US" sz="1600" dirty="0"/>
          </a:p>
          <a:p>
            <a:pPr>
              <a:buFontTx/>
              <a:buChar char="•"/>
            </a:pPr>
            <a:r>
              <a:rPr lang="fi-FI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Tehostetaan tiedottamista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aktiivinen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oikea-aikainen</a:t>
            </a:r>
          </a:p>
          <a:p>
            <a:pPr lvl="1">
              <a:buFontTx/>
              <a:buChar char="•"/>
            </a:pPr>
            <a:r>
              <a:rPr lang="fi-FI" altLang="en-US" sz="1600" dirty="0"/>
              <a:t> faktapohjainen viestintä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2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3681759"/>
            <a:ext cx="8748000" cy="1368152"/>
          </a:xfrm>
        </p:spPr>
        <p:txBody>
          <a:bodyPr/>
          <a:lstStyle/>
          <a:p>
            <a:r>
              <a:rPr lang="fi-FI" sz="3200" dirty="0" smtClean="0"/>
              <a:t>Talvihoidon toimintalinjat </a:t>
            </a:r>
            <a:br>
              <a:rPr lang="fi-FI" sz="3200" dirty="0" smtClean="0"/>
            </a:br>
            <a:r>
              <a:rPr lang="fi-FI" sz="3200" dirty="0" smtClean="0"/>
              <a:t>ja laatuvaatimukset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04578" y="4674170"/>
            <a:ext cx="7983846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B0CA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C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	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B0C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87313"/>
            <a:ext cx="3349428" cy="32830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987" y="195487"/>
            <a:ext cx="3549136" cy="474298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rot="1376858">
            <a:off x="5704760" y="1534125"/>
            <a:ext cx="249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Tulee käyttöön asteittain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9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/>
          <p:cNvGraphicFramePr>
            <a:graphicFrameLocks/>
          </p:cNvGraphicFramePr>
          <p:nvPr>
            <p:extLst/>
          </p:nvPr>
        </p:nvGraphicFramePr>
        <p:xfrm>
          <a:off x="567559" y="650080"/>
          <a:ext cx="8166538" cy="417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Perusväylänpidon rahoituksen kehitys 2015-2022</a:t>
            </a:r>
            <a:endParaRPr lang="fi-FI" sz="3200" dirty="0"/>
          </a:p>
        </p:txBody>
      </p:sp>
      <p:sp>
        <p:nvSpPr>
          <p:cNvPr id="3" name="Suorakulmio 2"/>
          <p:cNvSpPr/>
          <p:nvPr/>
        </p:nvSpPr>
        <p:spPr>
          <a:xfrm>
            <a:off x="7969961" y="1426780"/>
            <a:ext cx="353684" cy="28036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721557" y="4516470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Väylämuotokohtaista jakoa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ole vielä saatavilla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61714" y="272334"/>
            <a:ext cx="7082286" cy="576064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accent3"/>
                </a:solidFill>
                <a:cs typeface="Arial" panose="020B0604020202020204" pitchFamily="34" charset="0"/>
              </a:rPr>
              <a:t>Korjausvelka </a:t>
            </a:r>
            <a:r>
              <a:rPr lang="fi-FI" sz="2400" dirty="0">
                <a:solidFill>
                  <a:schemeClr val="accent3"/>
                </a:solidFill>
                <a:cs typeface="Arial" panose="020B0604020202020204" pitchFamily="34" charset="0"/>
              </a:rPr>
              <a:t>eri </a:t>
            </a:r>
            <a:r>
              <a:rPr lang="fi-FI" sz="2400" dirty="0" smtClean="0">
                <a:solidFill>
                  <a:schemeClr val="accent3"/>
                </a:solidFill>
                <a:cs typeface="Arial" panose="020B0604020202020204" pitchFamily="34" charset="0"/>
              </a:rPr>
              <a:t>rahoitustasoilla</a:t>
            </a:r>
            <a:endParaRPr lang="fi-FI" sz="2400" dirty="0">
              <a:solidFill>
                <a:schemeClr val="accent3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6776493" y="4767264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48DF2-0A65-C244-A371-3414CE40D37C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79512" y="1419622"/>
            <a:ext cx="2670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Hallituskauden lähtötilanteessa väylien korjausvelka kasvoi 100 M€/ vuosi - lisärahoitus katkaisi korjausvelan </a:t>
            </a:r>
            <a:r>
              <a:rPr lang="fi-FI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kasvun 2015-2018</a:t>
            </a:r>
            <a:endParaRPr lang="fi-FI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81" y="1203598"/>
            <a:ext cx="6333886" cy="3421571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131840" y="4679250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Rahoitus ei sisällä pienten parantamishankkeiden rahoitusta</a:t>
            </a:r>
          </a:p>
        </p:txBody>
      </p:sp>
    </p:spTree>
    <p:extLst>
      <p:ext uri="{BB962C8B-B14F-4D97-AF65-F5344CB8AC3E}">
        <p14:creationId xmlns:p14="http://schemas.microsoft.com/office/powerpoint/2010/main" val="6168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25.9.2018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8"/>
            <a:ext cx="9144000" cy="5148673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367742" y="4727795"/>
            <a:ext cx="603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elbridge Pro Light" panose="02000303040003020304" pitchFamily="50" charset="0"/>
                <a:ea typeface="+mn-ea"/>
                <a:cs typeface="+mn-cs"/>
              </a:rPr>
              <a:t>9/2018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Felbridge Pro Light" panose="020003030400030203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25.9.2018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2953" cy="52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jakuva_Liikennevirasto.potx" id="{0143C127-69F1-4019-A783-DCE95FA98011}" vid="{BC132C1A-C7CF-40D1-855E-3389885240FB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ajakuva_Liikennevirasto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jakuva_Liikennevirasto.potx" id="{0143C127-69F1-4019-A783-DCE95FA98011}" vid="{BC132C1A-C7CF-40D1-855E-3389885240FB}"/>
    </a:ext>
  </a:extLst>
</a:theme>
</file>

<file path=ppt/theme/theme3.xml><?xml version="1.0" encoding="utf-8"?>
<a:theme xmlns:a="http://schemas.openxmlformats.org/drawingml/2006/main" name="2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C28AFE53-A4D5-4C08-802F-5863C0EA8D1D}" vid="{9E2422A2-3825-4CA4-8497-99487FD85AA9}"/>
    </a:ext>
  </a:extLst>
</a:theme>
</file>

<file path=ppt/theme/theme4.xml><?xml version="1.0" encoding="utf-8"?>
<a:theme xmlns:a="http://schemas.openxmlformats.org/drawingml/2006/main" name="2_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5.xml><?xml version="1.0" encoding="utf-8"?>
<a:theme xmlns:a="http://schemas.openxmlformats.org/drawingml/2006/main" name="3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jakuva_Liikennevirasto.potx" id="{0143C127-69F1-4019-A783-DCE95FA98011}" vid="{BC132C1A-C7CF-40D1-855E-3389885240FB}"/>
    </a:ext>
  </a:extLst>
</a:theme>
</file>

<file path=ppt/theme/theme6.xml><?xml version="1.0" encoding="utf-8"?>
<a:theme xmlns:a="http://schemas.openxmlformats.org/drawingml/2006/main" name="4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jakuva_Liikennevirasto.potx" id="{0143C127-69F1-4019-A783-DCE95FA98011}" vid="{BC132C1A-C7CF-40D1-855E-3389885240FB}"/>
    </a:ext>
  </a:extLst>
</a:theme>
</file>

<file path=ppt/theme/theme7.xml><?xml version="1.0" encoding="utf-8"?>
<a:theme xmlns:a="http://schemas.openxmlformats.org/drawingml/2006/main" name="5_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8.xml><?xml version="1.0" encoding="utf-8"?>
<a:theme xmlns:a="http://schemas.openxmlformats.org/drawingml/2006/main" name="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4623</TotalTime>
  <Words>530</Words>
  <Application>Microsoft Office PowerPoint</Application>
  <PresentationFormat>Näytössä katseltava esitys (16:9)</PresentationFormat>
  <Paragraphs>105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14</vt:i4>
      </vt:variant>
    </vt:vector>
  </HeadingPairs>
  <TitlesOfParts>
    <vt:vector size="29" baseType="lpstr">
      <vt:lpstr>Arial</vt:lpstr>
      <vt:lpstr>Calibri</vt:lpstr>
      <vt:lpstr>Felbridge Pro</vt:lpstr>
      <vt:lpstr>Felbridge Pro Light</vt:lpstr>
      <vt:lpstr>Lucida Grande</vt:lpstr>
      <vt:lpstr>Verdana</vt:lpstr>
      <vt:lpstr>ヒラギノ角ゴ Pro W3</vt:lpstr>
      <vt:lpstr>1_uusi_pohja</vt:lpstr>
      <vt:lpstr>Laajakuva_Liikennevirasto</vt:lpstr>
      <vt:lpstr>2_uusi_pohja</vt:lpstr>
      <vt:lpstr>2_pp_livi</vt:lpstr>
      <vt:lpstr>3_uusi_pohja</vt:lpstr>
      <vt:lpstr>4_uusi_pohja</vt:lpstr>
      <vt:lpstr>5_pp_livi</vt:lpstr>
      <vt:lpstr>pp_livi</vt:lpstr>
      <vt:lpstr>Muuttuva kunnossapito </vt:lpstr>
      <vt:lpstr>Toimintaympäristön muutokset – tulevaisuuden mahdollisuudet</vt:lpstr>
      <vt:lpstr>Talvikelit todella haastavat</vt:lpstr>
      <vt:lpstr>Teiden talvihoidon kehittämisohjelma Ministeri Berner 15.2.2018  </vt:lpstr>
      <vt:lpstr>Talvihoidon toimintalinjat  ja laatuvaatimukset </vt:lpstr>
      <vt:lpstr>Perusväylänpidon rahoituksen kehitys 2015-2022</vt:lpstr>
      <vt:lpstr>Korjausvelka eri rahoitustasoilla</vt:lpstr>
      <vt:lpstr>PowerPoint-esitys</vt:lpstr>
      <vt:lpstr>PowerPoint-esitys</vt:lpstr>
      <vt:lpstr>Siltojen ikäjakauma</vt:lpstr>
      <vt:lpstr>PowerPoint-esitys</vt:lpstr>
      <vt:lpstr>Täsmätoimintaa ja ennakoivaa kunnossapitoa</vt:lpstr>
      <vt:lpstr>Vastuullisuus toiminnassa korostuu</vt:lpstr>
      <vt:lpstr>Fiksut väylät ja älykäs liikenne - sinua varten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 organisaatio nimet</dc:title>
  <dc:creator>helena marjaranta</dc:creator>
  <cp:keywords/>
  <cp:lastModifiedBy>Karjalainen Jukka</cp:lastModifiedBy>
  <cp:revision>133</cp:revision>
  <cp:lastPrinted>2018-04-17T13:00:23Z</cp:lastPrinted>
  <dcterms:created xsi:type="dcterms:W3CDTF">2015-04-07T13:14:10Z</dcterms:created>
  <dcterms:modified xsi:type="dcterms:W3CDTF">2018-10-02T06:14:49Z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473.983.01.001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983 (dd_default.xml)</vt:lpwstr>
  </property>
  <property fmtid="{D5CDD505-2E9C-101B-9397-08002B2CF9AE}" pid="7" name="dvDefinitionID">
    <vt:lpwstr>983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473.85.01.009</vt:lpwstr>
  </property>
  <property fmtid="{D5CDD505-2E9C-101B-9397-08002B2CF9AE}" pid="10" name="dvDefinitionVersion">
    <vt:lpwstr>01.001 / 13.8.2014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Used">
    <vt:lpwstr>1</vt:lpwstr>
  </property>
  <property fmtid="{D5CDD505-2E9C-101B-9397-08002B2CF9AE}" pid="17" name="dvCompany">
    <vt:lpwstr>LIVI</vt:lpwstr>
  </property>
  <property fmtid="{D5CDD505-2E9C-101B-9397-08002B2CF9AE}" pid="18" name="dvSite">
    <vt:lpwstr/>
  </property>
  <property fmtid="{D5CDD505-2E9C-101B-9397-08002B2CF9AE}" pid="19" name="dvNumbering">
    <vt:lpwstr>0</vt:lpwstr>
  </property>
  <property fmtid="{D5CDD505-2E9C-101B-9397-08002B2CF9AE}" pid="20" name="dvDUname">
    <vt:lpwstr>helena marjaranta</vt:lpwstr>
  </property>
  <property fmtid="{D5CDD505-2E9C-101B-9397-08002B2CF9AE}" pid="21" name="dvDUdepartment">
    <vt:lpwstr/>
  </property>
  <property fmtid="{D5CDD505-2E9C-101B-9397-08002B2CF9AE}" pid="22" name="dvDUBusinessArea">
    <vt:lpwstr/>
  </property>
  <property fmtid="{D5CDD505-2E9C-101B-9397-08002B2CF9AE}" pid="23" name="dvEuLogo">
    <vt:lpwstr/>
  </property>
  <property fmtid="{D5CDD505-2E9C-101B-9397-08002B2CF9AE}" pid="24" name="dvLogoExist">
    <vt:lpwstr>0</vt:lpwstr>
  </property>
  <property fmtid="{D5CDD505-2E9C-101B-9397-08002B2CF9AE}" pid="25" name="dvCurrentlogo">
    <vt:lpwstr>eu_karelia.jpg</vt:lpwstr>
  </property>
  <property fmtid="{D5CDD505-2E9C-101B-9397-08002B2CF9AE}" pid="26" name="dvEULogoExist">
    <vt:lpwstr>0</vt:lpwstr>
  </property>
  <property fmtid="{D5CDD505-2E9C-101B-9397-08002B2CF9AE}" pid="27" name="dvCurrentEUListLogo">
    <vt:lpwstr/>
  </property>
</Properties>
</file>