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9" r:id="rId2"/>
    <p:sldId id="511" r:id="rId3"/>
    <p:sldId id="616" r:id="rId4"/>
    <p:sldId id="691" r:id="rId5"/>
    <p:sldId id="617" r:id="rId6"/>
    <p:sldId id="705" r:id="rId7"/>
    <p:sldId id="714" r:id="rId8"/>
    <p:sldId id="717" r:id="rId9"/>
    <p:sldId id="718" r:id="rId10"/>
    <p:sldId id="719" r:id="rId11"/>
    <p:sldId id="720" r:id="rId12"/>
    <p:sldId id="703" r:id="rId13"/>
    <p:sldId id="724" r:id="rId14"/>
    <p:sldId id="728" r:id="rId15"/>
    <p:sldId id="620" r:id="rId16"/>
    <p:sldId id="712" r:id="rId17"/>
    <p:sldId id="583" r:id="rId18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2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orient="horz" pos="179">
          <p15:clr>
            <a:srgbClr val="A4A3A4"/>
          </p15:clr>
        </p15:guide>
        <p15:guide id="4" pos="352">
          <p15:clr>
            <a:srgbClr val="A4A3A4"/>
          </p15:clr>
        </p15:guide>
        <p15:guide id="5" pos="5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8B4"/>
    <a:srgbClr val="B40003"/>
    <a:srgbClr val="FFFFFF"/>
    <a:srgbClr val="4D4D4D"/>
    <a:srgbClr val="EACC12"/>
    <a:srgbClr val="834A7E"/>
    <a:srgbClr val="C67A40"/>
    <a:srgbClr val="262B37"/>
    <a:srgbClr val="E6C1A8"/>
    <a:srgbClr val="C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1" autoAdjust="0"/>
    <p:restoredTop sz="93478" autoAdjust="0"/>
  </p:normalViewPr>
  <p:slideViewPr>
    <p:cSldViewPr snapToGrid="0" snapToObjects="1" showGuides="1">
      <p:cViewPr varScale="1">
        <p:scale>
          <a:sx n="82" d="100"/>
          <a:sy n="82" d="100"/>
        </p:scale>
        <p:origin x="84" y="438"/>
      </p:cViewPr>
      <p:guideLst>
        <p:guide orient="horz" pos="-421"/>
        <p:guide orient="horz" pos="259"/>
        <p:guide orient="horz" pos="179"/>
        <p:guide pos="352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1144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3151F-104A-CB46-BEB6-A5DC3ECFFC76}" type="datetime1">
              <a:rPr lang="fi-FI" smtClean="0"/>
              <a:pPr/>
              <a:t>8.11.2017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06351-6D73-9743-84DD-897669D1A1B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23194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0498C-CA9E-AC47-9FB9-7DB3108C1132}" type="datetime1">
              <a:rPr lang="fi-FI" smtClean="0"/>
              <a:pPr/>
              <a:t>8.11.2017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F1AA-B152-0340-B734-15761C9128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2575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160498C-CA9E-AC47-9FB9-7DB3108C1132}" type="datetime1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1AA-B152-0340-B734-15761C91285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55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2BE2-5255-407F-8017-66B4E2FAF8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5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160498C-CA9E-AC47-9FB9-7DB3108C1132}" type="datetime1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1AA-B152-0340-B734-15761C912853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9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-10633"/>
            <a:ext cx="9156699" cy="5175503"/>
            <a:chOff x="0" y="-10633"/>
            <a:chExt cx="9156699" cy="51755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0633"/>
              <a:ext cx="9144000" cy="51541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flipH="1">
              <a:off x="0" y="0"/>
              <a:ext cx="9156699" cy="5164870"/>
            </a:xfrm>
            <a:prstGeom prst="rect">
              <a:avLst/>
            </a:prstGeom>
            <a:gradFill>
              <a:gsLst>
                <a:gs pos="25000">
                  <a:srgbClr val="000000">
                    <a:alpha val="20000"/>
                  </a:srgbClr>
                </a:gs>
                <a:gs pos="40000">
                  <a:schemeClr val="tx1">
                    <a:lumMod val="50000"/>
                    <a:alpha val="25000"/>
                  </a:schemeClr>
                </a:gs>
                <a:gs pos="54000">
                  <a:schemeClr val="tx1">
                    <a:lumMod val="50000"/>
                    <a:alpha val="50000"/>
                  </a:schemeClr>
                </a:gs>
                <a:gs pos="0">
                  <a:schemeClr val="tx1">
                    <a:lumMod val="50000"/>
                    <a:alpha val="0"/>
                  </a:schemeClr>
                </a:gs>
                <a:gs pos="100000">
                  <a:schemeClr val="tx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81544" y="1620452"/>
            <a:ext cx="5349290" cy="1558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marL="0" lvl="1" indent="0"/>
            <a:r>
              <a:rPr lang="fi-FI" sz="1600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81544" y="3265154"/>
            <a:ext cx="5808479" cy="696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marL="0" lvl="1" indent="0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3065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sivu ominaisuudet mob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48000" cy="51434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Laite kuvapaikka</a:t>
            </a:r>
            <a:endParaRPr lang="en-US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4114800" y="345600"/>
            <a:ext cx="4495800" cy="108320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14800" y="1528763"/>
            <a:ext cx="4495800" cy="369887"/>
          </a:xfrm>
        </p:spPr>
        <p:txBody>
          <a:bodyPr/>
          <a:lstStyle>
            <a:lvl1pPr>
              <a:defRPr i="0">
                <a:solidFill>
                  <a:srgbClr val="C30000"/>
                </a:solidFill>
              </a:defRPr>
            </a:lvl1pPr>
            <a:lvl2pPr marL="18000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114800" y="1903095"/>
            <a:ext cx="4495800" cy="74040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8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sivu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MacBook-Pro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002555"/>
            <a:ext cx="6515100" cy="3891201"/>
          </a:xfrm>
          <a:prstGeom prst="rect">
            <a:avLst/>
          </a:prstGeom>
        </p:spPr>
      </p:pic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19300" y="1206499"/>
            <a:ext cx="4965700" cy="3111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sivu ominaisuudet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MacBook-Pro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002555"/>
            <a:ext cx="6515100" cy="3891201"/>
          </a:xfrm>
          <a:prstGeom prst="rect">
            <a:avLst/>
          </a:prstGeom>
        </p:spPr>
      </p:pic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13600" y="1586500"/>
            <a:ext cx="1778484" cy="398255"/>
          </a:xfrm>
        </p:spPr>
        <p:txBody>
          <a:bodyPr anchor="b"/>
          <a:lstStyle>
            <a:lvl1pPr>
              <a:defRPr i="0">
                <a:solidFill>
                  <a:srgbClr val="C30000"/>
                </a:solidFill>
              </a:defRPr>
            </a:lvl1pPr>
            <a:lvl2pPr marL="18000" indent="0">
              <a:buNone/>
              <a:defRPr/>
            </a:lvl2pPr>
          </a:lstStyle>
          <a:p>
            <a:pPr lvl="0"/>
            <a:r>
              <a:rPr lang="fi-FI" dirty="0"/>
              <a:t>Muokkaa tekstin </a:t>
            </a:r>
            <a:r>
              <a:rPr lang="fi-FI"/>
              <a:t>perustyylejä napsauttamalla</a:t>
            </a:r>
            <a:endParaRPr lang="fi-FI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7213600" y="1956387"/>
            <a:ext cx="1778484" cy="13215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554" y="2782507"/>
            <a:ext cx="1641446" cy="398255"/>
          </a:xfrm>
        </p:spPr>
        <p:txBody>
          <a:bodyPr anchor="b"/>
          <a:lstStyle>
            <a:lvl1pPr algn="r">
              <a:defRPr i="0">
                <a:solidFill>
                  <a:srgbClr val="C30000"/>
                </a:solidFill>
              </a:defRPr>
            </a:lvl1pPr>
            <a:lvl2pPr marL="18000" indent="0">
              <a:buNone/>
              <a:defRPr/>
            </a:lvl2pPr>
          </a:lstStyle>
          <a:p>
            <a:pPr lvl="0"/>
            <a:r>
              <a:rPr lang="fi-FI" dirty="0"/>
              <a:t>Muokkaa tekstin </a:t>
            </a:r>
            <a:r>
              <a:rPr lang="fi-FI"/>
              <a:t>perustyylejä napsauttamalla</a:t>
            </a:r>
            <a:endParaRPr lang="fi-FI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36554" y="3152394"/>
            <a:ext cx="1641446" cy="1321593"/>
          </a:xfrm>
        </p:spPr>
        <p:txBody>
          <a:bodyPr>
            <a:normAutofit/>
          </a:bodyPr>
          <a:lstStyle>
            <a:lvl1pPr algn="r"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19300" y="1206499"/>
            <a:ext cx="4965700" cy="3111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 pros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499" y="345600"/>
            <a:ext cx="7838101" cy="595890"/>
          </a:xfrm>
        </p:spPr>
        <p:txBody>
          <a:bodyPr/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75113" y="4254500"/>
            <a:ext cx="2147487" cy="508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76" y="1054188"/>
            <a:ext cx="1600022" cy="3155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76" y="1054188"/>
            <a:ext cx="1600022" cy="31558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76" y="1054188"/>
            <a:ext cx="1600022" cy="3155861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416299" y="4254500"/>
            <a:ext cx="2147487" cy="508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81699" y="4254500"/>
            <a:ext cx="2147487" cy="508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entagon 16"/>
          <p:cNvSpPr/>
          <p:nvPr userDrawn="1"/>
        </p:nvSpPr>
        <p:spPr>
          <a:xfrm>
            <a:off x="3116910" y="2501900"/>
            <a:ext cx="299389" cy="369804"/>
          </a:xfrm>
          <a:prstGeom prst="homePlate">
            <a:avLst>
              <a:gd name="adj" fmla="val 10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 userDrawn="1"/>
        </p:nvSpPr>
        <p:spPr>
          <a:xfrm>
            <a:off x="5658096" y="2501900"/>
            <a:ext cx="299389" cy="369804"/>
          </a:xfrm>
          <a:prstGeom prst="homePlate">
            <a:avLst>
              <a:gd name="adj" fmla="val 9560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250950" y="1358899"/>
            <a:ext cx="1435100" cy="25400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err="1"/>
              <a:t>Screen</a:t>
            </a:r>
            <a:r>
              <a:rPr lang="fi-FI" dirty="0"/>
              <a:t> 1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362700" y="1358899"/>
            <a:ext cx="1435100" cy="25400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err="1"/>
              <a:t>Screen</a:t>
            </a:r>
            <a:r>
              <a:rPr lang="fi-FI" dirty="0"/>
              <a:t> 3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0" y="1358899"/>
            <a:ext cx="1435100" cy="25400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err="1"/>
              <a:t>Screen</a:t>
            </a:r>
            <a:r>
              <a:rPr lang="fi-FI" dirty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2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it.local\data\Teams\konseptointi_tyokansio\Digia brändi\brändikuvat\iPad16x9_Cas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" y="0"/>
            <a:ext cx="91403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43157" y="4178385"/>
            <a:ext cx="4391025" cy="375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81800" y="1728788"/>
            <a:ext cx="2209800" cy="1505898"/>
          </a:xfrm>
        </p:spPr>
        <p:txBody>
          <a:bodyPr/>
          <a:lstStyle>
            <a:lvl1pPr>
              <a:defRPr i="1">
                <a:solidFill>
                  <a:srgbClr val="C3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781800" y="3234687"/>
            <a:ext cx="2209800" cy="27051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5970588" y="1728788"/>
            <a:ext cx="811212" cy="10445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fi-FI" dirty="0"/>
              <a:t>Asiakkaan logo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0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0"/>
            <a:ext cx="9144001" cy="5163197"/>
            <a:chOff x="-1" y="0"/>
            <a:chExt cx="9144001" cy="5163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1" y="0"/>
              <a:ext cx="9143999" cy="5163197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  <a:lumMod val="100000"/>
                  </a:schemeClr>
                </a:gs>
                <a:gs pos="50000">
                  <a:srgbClr val="1F1F1F">
                    <a:alpha val="70000"/>
                  </a:srgbClr>
                </a:gs>
                <a:gs pos="30000">
                  <a:srgbClr val="2B2B2B">
                    <a:alpha val="50000"/>
                  </a:srgbClr>
                </a:gs>
                <a:gs pos="70000">
                  <a:srgbClr val="1F1F1F">
                    <a:alpha val="50000"/>
                  </a:srgbClr>
                </a:gs>
                <a:gs pos="100000">
                  <a:schemeClr val="tx1">
                    <a:lumMod val="50000"/>
                    <a:alpha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1775"/>
            <a:ext cx="9144003" cy="579646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5" y="4583551"/>
            <a:ext cx="9144003" cy="4984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GB" sz="3200" b="0" i="0" kern="1200" cap="none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www.digia.com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6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185A-D324-42B4-A62E-67CB58C4D310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CD5-25CC-408A-A3FC-AC2C3930E8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43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ul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H="1">
            <a:off x="0" y="0"/>
            <a:ext cx="9156699" cy="5164870"/>
          </a:xfrm>
          <a:prstGeom prst="rect">
            <a:avLst/>
          </a:prstGeom>
          <a:gradFill>
            <a:gsLst>
              <a:gs pos="25000">
                <a:srgbClr val="000000">
                  <a:alpha val="25000"/>
                </a:srgbClr>
              </a:gs>
              <a:gs pos="50000">
                <a:schemeClr val="tx1">
                  <a:lumMod val="50000"/>
                  <a:alpha val="50000"/>
                </a:schemeClr>
              </a:gs>
              <a:gs pos="75000">
                <a:schemeClr val="tx1">
                  <a:lumMod val="50000"/>
                  <a:alpha val="25000"/>
                </a:schemeClr>
              </a:gs>
              <a:gs pos="0">
                <a:schemeClr val="tx1">
                  <a:lumMod val="50000"/>
                  <a:alpha val="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014785"/>
            <a:ext cx="7838101" cy="601019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71499" y="2692187"/>
            <a:ext cx="7837488" cy="51435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kahv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1" y="33369"/>
            <a:ext cx="9156699" cy="5164870"/>
          </a:xfrm>
          <a:prstGeom prst="rect">
            <a:avLst/>
          </a:prstGeom>
          <a:gradFill>
            <a:gsLst>
              <a:gs pos="25000">
                <a:srgbClr val="000000">
                  <a:alpha val="25000"/>
                </a:srgbClr>
              </a:gs>
              <a:gs pos="50000">
                <a:schemeClr val="tx1">
                  <a:lumMod val="50000"/>
                  <a:alpha val="50000"/>
                </a:schemeClr>
              </a:gs>
              <a:gs pos="75000">
                <a:schemeClr val="tx1">
                  <a:lumMod val="50000"/>
                  <a:alpha val="25000"/>
                </a:schemeClr>
              </a:gs>
              <a:gs pos="0">
                <a:schemeClr val="tx1">
                  <a:lumMod val="50000"/>
                  <a:alpha val="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014785"/>
            <a:ext cx="7838101" cy="601019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71499" y="2692187"/>
            <a:ext cx="7837488" cy="51435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1" y="0"/>
            <a:ext cx="9156699" cy="5164870"/>
          </a:xfrm>
          <a:prstGeom prst="rect">
            <a:avLst/>
          </a:prstGeom>
          <a:gradFill>
            <a:gsLst>
              <a:gs pos="25000">
                <a:srgbClr val="000000">
                  <a:alpha val="25000"/>
                </a:srgbClr>
              </a:gs>
              <a:gs pos="50000">
                <a:schemeClr val="tx1">
                  <a:lumMod val="50000"/>
                  <a:alpha val="50000"/>
                </a:schemeClr>
              </a:gs>
              <a:gs pos="75000">
                <a:schemeClr val="tx1">
                  <a:lumMod val="50000"/>
                  <a:alpha val="25000"/>
                </a:schemeClr>
              </a:gs>
              <a:gs pos="0">
                <a:schemeClr val="tx1">
                  <a:lumMod val="50000"/>
                  <a:alpha val="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014785"/>
            <a:ext cx="7838101" cy="601019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71499" y="2692187"/>
            <a:ext cx="7837488" cy="51435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714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60867" y="1244600"/>
            <a:ext cx="8008938" cy="3135313"/>
          </a:xfrm>
        </p:spPr>
        <p:txBody>
          <a:bodyPr>
            <a:normAutofit/>
          </a:bodyPr>
          <a:lstStyle>
            <a:lvl1pPr marL="285750" indent="-285750">
              <a:buClr>
                <a:srgbClr val="C30000"/>
              </a:buClr>
              <a:buFont typeface="Arial" pitchFamily="34" charset="0"/>
              <a:buChar char="•"/>
              <a:defRPr sz="1600"/>
            </a:lvl1pPr>
            <a:lvl2pPr marL="270000" indent="-252000">
              <a:buFont typeface="Arial" pitchFamily="34" charset="0"/>
              <a:buChar char="•"/>
              <a:defRPr/>
            </a:lvl2pPr>
            <a:lvl3pPr marL="540000" indent="-216000">
              <a:buClr>
                <a:srgbClr val="C30000"/>
              </a:buClr>
              <a:buFont typeface="Arial" pitchFamily="34" charset="0"/>
              <a:buChar char="•"/>
              <a:defRPr sz="1400"/>
            </a:lvl3pPr>
            <a:lvl4pPr marL="810000" indent="-216000">
              <a:buClr>
                <a:srgbClr val="C30000"/>
              </a:buClr>
              <a:buFont typeface="Arial" pitchFamily="34" charset="0"/>
              <a:buChar char="•"/>
              <a:defRPr sz="1200"/>
            </a:lvl4pPr>
            <a:lvl5pPr marL="1080000" indent="-216000">
              <a:buClr>
                <a:srgbClr val="C30000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24399" y="1226372"/>
            <a:ext cx="4000500" cy="3668712"/>
          </a:xfrm>
        </p:spPr>
        <p:txBody>
          <a:bodyPr>
            <a:normAutofit/>
          </a:bodyPr>
          <a:lstStyle>
            <a:lvl1pPr marL="285750" indent="-285750">
              <a:buClr>
                <a:srgbClr val="C30000"/>
              </a:buClr>
              <a:buFont typeface="Arial" pitchFamily="34" charset="0"/>
              <a:buChar char="•"/>
              <a:defRPr sz="1600"/>
            </a:lvl1pPr>
            <a:lvl2pPr marL="270000" indent="-252000">
              <a:buClr>
                <a:srgbClr val="C30000"/>
              </a:buClr>
              <a:buFont typeface="Arial" pitchFamily="34" charset="0"/>
              <a:buChar char="•"/>
              <a:defRPr sz="1600"/>
            </a:lvl2pPr>
            <a:lvl3pPr marL="540000" indent="-216000">
              <a:buClr>
                <a:srgbClr val="C30000"/>
              </a:buClr>
              <a:buFont typeface="Arial" pitchFamily="34" charset="0"/>
              <a:buChar char="•"/>
              <a:defRPr sz="1400"/>
            </a:lvl3pPr>
            <a:lvl4pPr marL="810000" indent="-216000">
              <a:buClr>
                <a:srgbClr val="C30000"/>
              </a:buClr>
              <a:buFont typeface="Arial" pitchFamily="34" charset="0"/>
              <a:buChar char="•"/>
              <a:defRPr sz="1200"/>
            </a:lvl4pPr>
            <a:lvl5pPr marL="1080000" indent="-216000">
              <a:buClr>
                <a:srgbClr val="C30000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8140701" cy="714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71499" y="1201281"/>
            <a:ext cx="4000500" cy="3668712"/>
          </a:xfrm>
        </p:spPr>
        <p:txBody>
          <a:bodyPr>
            <a:normAutofit/>
          </a:bodyPr>
          <a:lstStyle>
            <a:lvl1pPr marL="285750" indent="-285750">
              <a:buClr>
                <a:srgbClr val="C30000"/>
              </a:buClr>
              <a:buFont typeface="Arial" pitchFamily="34" charset="0"/>
              <a:buChar char="•"/>
              <a:defRPr sz="1600"/>
            </a:lvl1pPr>
            <a:lvl2pPr marL="270000" indent="-252000">
              <a:buClr>
                <a:srgbClr val="C30000"/>
              </a:buClr>
              <a:buFont typeface="Arial" pitchFamily="34" charset="0"/>
              <a:buChar char="•"/>
              <a:defRPr sz="1600"/>
            </a:lvl2pPr>
            <a:lvl3pPr marL="540000" indent="-216000">
              <a:buClr>
                <a:srgbClr val="C30000"/>
              </a:buClr>
              <a:buFont typeface="Arial" pitchFamily="34" charset="0"/>
              <a:buChar char="•"/>
              <a:defRPr sz="1400"/>
            </a:lvl3pPr>
            <a:lvl4pPr marL="810000" indent="-216000">
              <a:buClr>
                <a:srgbClr val="C30000"/>
              </a:buClr>
              <a:buFont typeface="Arial" pitchFamily="34" charset="0"/>
              <a:buChar char="•"/>
              <a:defRPr sz="1200"/>
            </a:lvl4pPr>
            <a:lvl5pPr marL="1080000" indent="-216000">
              <a:buClr>
                <a:srgbClr val="C30000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7143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677786" y="1233916"/>
            <a:ext cx="2731202" cy="224293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3d kuvapaikka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1500" y="1222375"/>
            <a:ext cx="4712882" cy="3562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7143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sivu mob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96000" y="0"/>
            <a:ext cx="5148000" cy="51434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Laite kuvapaikka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" y="1222375"/>
            <a:ext cx="3424500" cy="3562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571499" y="345599"/>
            <a:ext cx="4140201" cy="108320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43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5796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osoitt</a:t>
            </a:r>
            <a:r>
              <a:rPr lang="en-GB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1506" y="1119600"/>
            <a:ext cx="8140699" cy="343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44000" lvl="0" indent="-144000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osoittamalla</a:t>
            </a:r>
            <a:endParaRPr lang="en-GB" noProof="0" dirty="0"/>
          </a:p>
          <a:p>
            <a:pPr marL="504001" lvl="1" indent="-133714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marL="874287" lvl="2" indent="-133714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marL="1234288" lvl="3" indent="-123429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marL="1594288" lvl="4" indent="-113143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viides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6" r:id="rId2"/>
    <p:sldLayoutId id="2147483746" r:id="rId3"/>
    <p:sldLayoutId id="2147483747" r:id="rId4"/>
    <p:sldLayoutId id="2147483662" r:id="rId5"/>
    <p:sldLayoutId id="2147483664" r:id="rId6"/>
    <p:sldLayoutId id="2147483671" r:id="rId7"/>
    <p:sldLayoutId id="2147483654" r:id="rId8"/>
    <p:sldLayoutId id="2147483713" r:id="rId9"/>
    <p:sldLayoutId id="2147483714" r:id="rId10"/>
    <p:sldLayoutId id="2147483738" r:id="rId11"/>
    <p:sldLayoutId id="2147483741" r:id="rId12"/>
    <p:sldLayoutId id="2147483719" r:id="rId13"/>
    <p:sldLayoutId id="2147483712" r:id="rId14"/>
    <p:sldLayoutId id="2147483745" r:id="rId15"/>
    <p:sldLayoutId id="2147483748" r:id="rId16"/>
  </p:sldLayoutIdLst>
  <p:hf hdr="0"/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lang="en-GB" sz="3200" b="0" i="0" kern="1200" cap="none" noProof="0" dirty="0">
          <a:solidFill>
            <a:srgbClr val="C3000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lang="en-GB" sz="1600" b="0" i="0" kern="1200" noProof="0" dirty="0" smtClean="0">
          <a:solidFill>
            <a:srgbClr val="404040"/>
          </a:solidFill>
          <a:latin typeface="Calibri"/>
          <a:ea typeface="+mn-ea"/>
          <a:cs typeface="Calibri"/>
        </a:defRPr>
      </a:lvl1pPr>
      <a:lvl2pPr marL="270000" indent="-252000" algn="l" defTabSz="457200" rtl="0" eaLnBrk="1" latinLnBrk="0" hangingPunct="1">
        <a:lnSpc>
          <a:spcPct val="125000"/>
        </a:lnSpc>
        <a:spcBef>
          <a:spcPts val="0"/>
        </a:spcBef>
        <a:buSzPct val="100000"/>
        <a:buFontTx/>
        <a:buBlip>
          <a:blip r:embed="rId19"/>
        </a:buBlip>
        <a:defRPr lang="en-GB" sz="1400" i="0" kern="1200" noProof="0" dirty="0" smtClean="0">
          <a:solidFill>
            <a:schemeClr val="bg2">
              <a:lumMod val="25000"/>
            </a:schemeClr>
          </a:solidFill>
          <a:latin typeface="Calibri"/>
          <a:ea typeface="+mn-ea"/>
          <a:cs typeface="Calibri"/>
        </a:defRPr>
      </a:lvl2pPr>
      <a:lvl3pPr marL="540000" indent="-216000" algn="l" defTabSz="457200" rtl="0" eaLnBrk="1" latinLnBrk="0" hangingPunct="1">
        <a:lnSpc>
          <a:spcPct val="125000"/>
        </a:lnSpc>
        <a:spcBef>
          <a:spcPts val="0"/>
        </a:spcBef>
        <a:buSzPct val="100000"/>
        <a:buFontTx/>
        <a:buBlip>
          <a:blip r:embed="rId20"/>
        </a:buBlip>
        <a:defRPr lang="en-GB" sz="1200" i="0" kern="1200" noProof="0" dirty="0" smtClean="0">
          <a:solidFill>
            <a:schemeClr val="bg2">
              <a:lumMod val="25000"/>
            </a:schemeClr>
          </a:solidFill>
          <a:latin typeface="Calibri"/>
          <a:ea typeface="+mn-ea"/>
          <a:cs typeface="Calibri"/>
        </a:defRPr>
      </a:lvl3pPr>
      <a:lvl4pPr marL="810000" indent="-216000" algn="l" defTabSz="457200" rtl="0" eaLnBrk="1" latinLnBrk="0" hangingPunct="1">
        <a:lnSpc>
          <a:spcPct val="125000"/>
        </a:lnSpc>
        <a:spcBef>
          <a:spcPts val="0"/>
        </a:spcBef>
        <a:buSzPct val="100000"/>
        <a:buFontTx/>
        <a:buBlip>
          <a:blip r:embed="rId20"/>
        </a:buBlip>
        <a:defRPr lang="en-GB" sz="1200" i="0" kern="1200" noProof="0" dirty="0" smtClean="0">
          <a:solidFill>
            <a:schemeClr val="bg2">
              <a:lumMod val="25000"/>
            </a:schemeClr>
          </a:solidFill>
          <a:latin typeface="Calibri"/>
          <a:ea typeface="+mn-ea"/>
          <a:cs typeface="Calibri"/>
        </a:defRPr>
      </a:lvl4pPr>
      <a:lvl5pPr marL="1080000" indent="-216000" algn="l" defTabSz="457200" rtl="0" eaLnBrk="1" latinLnBrk="0" hangingPunct="1">
        <a:lnSpc>
          <a:spcPct val="125000"/>
        </a:lnSpc>
        <a:spcBef>
          <a:spcPts val="0"/>
        </a:spcBef>
        <a:buSzPct val="100000"/>
        <a:buFontTx/>
        <a:buBlip>
          <a:blip r:embed="rId20"/>
        </a:buBlip>
        <a:defRPr lang="en-GB" sz="1200" i="0" kern="1200" noProof="0" dirty="0">
          <a:solidFill>
            <a:schemeClr val="bg2">
              <a:lumMod val="2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9615" y="1811421"/>
            <a:ext cx="5808479" cy="1457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fi-FI" sz="3200" dirty="0">
                <a:solidFill>
                  <a:schemeClr val="bg1"/>
                </a:solidFill>
              </a:rPr>
              <a:t>Liikennevirasto nopeat kokeilut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79616" y="3269055"/>
            <a:ext cx="5808479" cy="816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marL="0" lvl="1"/>
            <a:r>
              <a:rPr lang="fi-FI" sz="1600" dirty="0"/>
              <a:t>Ruuhkien ja poikkeustilanteiden ennustaminen – Tulokset</a:t>
            </a:r>
          </a:p>
          <a:p>
            <a:pPr marL="0" lvl="1"/>
            <a:endParaRPr lang="fi-FI" sz="1600" dirty="0"/>
          </a:p>
          <a:p>
            <a:pPr marL="0" lvl="1"/>
            <a:r>
              <a:rPr lang="fi-FI" sz="1600" dirty="0"/>
              <a:t>27.10.2017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27199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4269-A630-4CC5-A23E-D55D613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22796"/>
            <a:ext cx="8355629" cy="1066959"/>
          </a:xfrm>
        </p:spPr>
        <p:txBody>
          <a:bodyPr/>
          <a:lstStyle/>
          <a:p>
            <a:r>
              <a:rPr lang="fi-FI" dirty="0"/>
              <a:t>Keimola. </a:t>
            </a:r>
            <a:r>
              <a:rPr lang="fi-FI" dirty="0">
                <a:solidFill>
                  <a:schemeClr val="tx2"/>
                </a:solidFill>
              </a:rPr>
              <a:t>Vertailu käytettyjen mallien toimivuudesta. </a:t>
            </a:r>
            <a:r>
              <a:rPr lang="fi-FI" dirty="0"/>
              <a:t>Poikkeustilanne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964C-E997-4EE9-994B-004E23809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214448"/>
            <a:ext cx="8552350" cy="386064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Keimola, Helsingistä poispäin, to 22.6.2017, nopeudet tippuu jo n klo 14:30 alkaen (juhannus)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BEBC33-0163-4F93-A98A-E8BD117FA801}"/>
              </a:ext>
            </a:extLst>
          </p:cNvPr>
          <p:cNvSpPr txBox="1">
            <a:spLocks/>
          </p:cNvSpPr>
          <p:nvPr/>
        </p:nvSpPr>
        <p:spPr>
          <a:xfrm>
            <a:off x="3987987" y="217119"/>
            <a:ext cx="3913622" cy="83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 </a:t>
            </a:r>
            <a:endParaRPr lang="fi-FI" sz="12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D15D2F-85B6-436E-9BCD-7025B22D38FB}"/>
              </a:ext>
            </a:extLst>
          </p:cNvPr>
          <p:cNvSpPr/>
          <p:nvPr/>
        </p:nvSpPr>
        <p:spPr>
          <a:xfrm rot="20580000" flipH="1">
            <a:off x="7203947" y="225864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30CE8D-9D49-46A7-AFC3-3A3098630F5E}"/>
              </a:ext>
            </a:extLst>
          </p:cNvPr>
          <p:cNvGrpSpPr/>
          <p:nvPr/>
        </p:nvGrpSpPr>
        <p:grpSpPr>
          <a:xfrm>
            <a:off x="-187285" y="1606288"/>
            <a:ext cx="4891897" cy="3610842"/>
            <a:chOff x="3424985" y="1078377"/>
            <a:chExt cx="5612781" cy="40863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024B24C-4888-41E7-8A04-BF11D7687A67}"/>
                </a:ext>
              </a:extLst>
            </p:cNvPr>
            <p:cNvGrpSpPr/>
            <p:nvPr/>
          </p:nvGrpSpPr>
          <p:grpSpPr>
            <a:xfrm>
              <a:off x="3544368" y="1395003"/>
              <a:ext cx="5321656" cy="3769710"/>
              <a:chOff x="3544368" y="1395003"/>
              <a:chExt cx="5321656" cy="376971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0444602-5A6A-4E4F-AFD4-FF3DCEE37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4368" y="1395003"/>
                <a:ext cx="5321656" cy="3769710"/>
              </a:xfrm>
              <a:prstGeom prst="rect">
                <a:avLst/>
              </a:prstGeom>
            </p:spPr>
          </p:pic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8FACAADF-00F4-4375-9A4D-D5890F2F772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732206" y="1796421"/>
                <a:ext cx="1672924" cy="334298"/>
              </a:xfrm>
              <a:prstGeom prst="bentConnector3">
                <a:avLst>
                  <a:gd name="adj1" fmla="val 631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87F27D27-336B-447C-8096-EB1B00B823A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67400" y="4403733"/>
                <a:ext cx="1679280" cy="334298"/>
              </a:xfrm>
              <a:prstGeom prst="bentConnector3">
                <a:avLst>
                  <a:gd name="adj1" fmla="val 233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AA8024F-C5F8-4908-8B2D-BDD25BDCD7A9}"/>
                  </a:ext>
                </a:extLst>
              </p:cNvPr>
              <p:cNvSpPr/>
              <p:nvPr/>
            </p:nvSpPr>
            <p:spPr>
              <a:xfrm>
                <a:off x="6848165" y="4657399"/>
                <a:ext cx="1012722" cy="93625"/>
              </a:xfrm>
              <a:prstGeom prst="round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EE1C6A6-43B5-4D0F-924D-ED937A388D2A}"/>
                  </a:ext>
                </a:extLst>
              </p:cNvPr>
              <p:cNvSpPr/>
              <p:nvPr/>
            </p:nvSpPr>
            <p:spPr>
              <a:xfrm>
                <a:off x="6921909" y="2046929"/>
                <a:ext cx="1012722" cy="93625"/>
              </a:xfrm>
              <a:prstGeom prst="round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2420BE-DA8A-4CC4-A851-DA62240D45EA}"/>
                </a:ext>
              </a:extLst>
            </p:cNvPr>
            <p:cNvSpPr txBox="1"/>
            <p:nvPr/>
          </p:nvSpPr>
          <p:spPr>
            <a:xfrm>
              <a:off x="6707040" y="1084290"/>
              <a:ext cx="914400" cy="31662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fi-FI" sz="800" dirty="0">
                  <a:solidFill>
                    <a:schemeClr val="bg1">
                      <a:lumMod val="65000"/>
                    </a:schemeClr>
                  </a:solidFill>
                </a:rPr>
                <a:t>Todellinen nopeus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9FC5C0-E08C-4DC9-89B8-13181690F530}"/>
                </a:ext>
              </a:extLst>
            </p:cNvPr>
            <p:cNvSpPr txBox="1"/>
            <p:nvPr/>
          </p:nvSpPr>
          <p:spPr>
            <a:xfrm>
              <a:off x="7316640" y="1078377"/>
              <a:ext cx="914400" cy="31662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fi-FI" sz="800" dirty="0">
                  <a:solidFill>
                    <a:schemeClr val="bg1">
                      <a:lumMod val="65000"/>
                    </a:schemeClr>
                  </a:solidFill>
                </a:rPr>
                <a:t>Ennustettu</a:t>
              </a:r>
            </a:p>
            <a:p>
              <a:r>
                <a:rPr lang="fi-FI" sz="800" dirty="0">
                  <a:solidFill>
                    <a:schemeClr val="bg1">
                      <a:lumMod val="65000"/>
                    </a:schemeClr>
                  </a:solidFill>
                </a:rPr>
                <a:t>nopeus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51089B8-CAF0-4117-A37C-071C470069B6}"/>
                </a:ext>
              </a:extLst>
            </p:cNvPr>
            <p:cNvSpPr/>
            <p:nvPr/>
          </p:nvSpPr>
          <p:spPr>
            <a:xfrm>
              <a:off x="3424985" y="2056766"/>
              <a:ext cx="5612781" cy="259080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42AE537-FC84-473E-8614-B2C85C5F425B}"/>
              </a:ext>
            </a:extLst>
          </p:cNvPr>
          <p:cNvSpPr/>
          <p:nvPr/>
        </p:nvSpPr>
        <p:spPr>
          <a:xfrm>
            <a:off x="1245960" y="1464497"/>
            <a:ext cx="130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/>
              <a:t>Vanha malli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F49FA5-4C2B-4473-B744-8E47F190EFD7}"/>
              </a:ext>
            </a:extLst>
          </p:cNvPr>
          <p:cNvGrpSpPr/>
          <p:nvPr/>
        </p:nvGrpSpPr>
        <p:grpSpPr>
          <a:xfrm>
            <a:off x="4704612" y="1498758"/>
            <a:ext cx="4555571" cy="3416346"/>
            <a:chOff x="3464313" y="1024356"/>
            <a:chExt cx="5612781" cy="41334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06E8354-6316-445D-A2B4-565809E4E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187" y="1371545"/>
              <a:ext cx="5151842" cy="3786293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29132B8-EA20-49CC-8720-4BD5F3087F2D}"/>
                </a:ext>
              </a:extLst>
            </p:cNvPr>
            <p:cNvSpPr/>
            <p:nvPr/>
          </p:nvSpPr>
          <p:spPr>
            <a:xfrm>
              <a:off x="3464313" y="2155085"/>
              <a:ext cx="5612781" cy="27737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3418D4-EC60-4328-8A6A-AFF260C69CC3}"/>
                </a:ext>
              </a:extLst>
            </p:cNvPr>
            <p:cNvSpPr txBox="1"/>
            <p:nvPr/>
          </p:nvSpPr>
          <p:spPr>
            <a:xfrm>
              <a:off x="6707040" y="1024356"/>
              <a:ext cx="914400" cy="31662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fi-FI" sz="800" dirty="0">
                  <a:solidFill>
                    <a:schemeClr val="bg1">
                      <a:lumMod val="65000"/>
                    </a:schemeClr>
                  </a:solidFill>
                </a:rPr>
                <a:t>Todellinen nopeus</a:t>
              </a:r>
            </a:p>
            <a:p>
              <a:endParaRPr lang="fi-FI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F5417A03-A279-4ED5-8BEC-00B6BF156FD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643716" y="1914412"/>
              <a:ext cx="1672924" cy="334298"/>
            </a:xfrm>
            <a:prstGeom prst="bentConnector3">
              <a:avLst>
                <a:gd name="adj1" fmla="val 631"/>
              </a:avLst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B24404D6-E2CB-463C-897D-26DAE5D2755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643716" y="4674636"/>
              <a:ext cx="1679280" cy="334298"/>
            </a:xfrm>
            <a:prstGeom prst="bentConnector3">
              <a:avLst>
                <a:gd name="adj1" fmla="val 233"/>
              </a:avLst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5A8EFCB-7ED0-47A3-87CC-B513D9F7485F}"/>
                </a:ext>
              </a:extLst>
            </p:cNvPr>
            <p:cNvSpPr/>
            <p:nvPr/>
          </p:nvSpPr>
          <p:spPr>
            <a:xfrm>
              <a:off x="6813755" y="2164917"/>
              <a:ext cx="1012722" cy="93625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50C5813-DF50-453E-99A6-9F6268964BFE}"/>
                </a:ext>
              </a:extLst>
            </p:cNvPr>
            <p:cNvSpPr/>
            <p:nvPr/>
          </p:nvSpPr>
          <p:spPr>
            <a:xfrm>
              <a:off x="6808838" y="4932698"/>
              <a:ext cx="1012722" cy="93625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3A45904-7016-4F18-8B73-15FE30D1BCE4}"/>
              </a:ext>
            </a:extLst>
          </p:cNvPr>
          <p:cNvSpPr/>
          <p:nvPr/>
        </p:nvSpPr>
        <p:spPr>
          <a:xfrm>
            <a:off x="6290335" y="1444425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/>
              <a:t>Uusi malli</a:t>
            </a:r>
            <a:endParaRPr lang="fi-FI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A6A675-17E1-44B9-B804-DDE5373FC493}"/>
              </a:ext>
            </a:extLst>
          </p:cNvPr>
          <p:cNvSpPr txBox="1"/>
          <p:nvPr/>
        </p:nvSpPr>
        <p:spPr>
          <a:xfrm>
            <a:off x="7819197" y="1507271"/>
            <a:ext cx="914400" cy="31662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i-FI" sz="800" dirty="0">
                <a:solidFill>
                  <a:schemeClr val="bg1">
                    <a:lumMod val="65000"/>
                  </a:schemeClr>
                </a:solidFill>
              </a:rPr>
              <a:t>Ennustettu</a:t>
            </a:r>
          </a:p>
          <a:p>
            <a:r>
              <a:rPr lang="fi-FI" sz="800" dirty="0">
                <a:solidFill>
                  <a:schemeClr val="bg1">
                    <a:lumMod val="65000"/>
                  </a:schemeClr>
                </a:solidFill>
              </a:rPr>
              <a:t>nopeus</a:t>
            </a:r>
          </a:p>
        </p:txBody>
      </p:sp>
    </p:spTree>
    <p:extLst>
      <p:ext uri="{BB962C8B-B14F-4D97-AF65-F5344CB8AC3E}">
        <p14:creationId xmlns:p14="http://schemas.microsoft.com/office/powerpoint/2010/main" val="226021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8131011-55A7-4E4B-9F64-0F52A3703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509" y="2066457"/>
            <a:ext cx="4246000" cy="3065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B4269-A630-4CC5-A23E-D55D613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8351119" cy="1066959"/>
          </a:xfrm>
        </p:spPr>
        <p:txBody>
          <a:bodyPr/>
          <a:lstStyle/>
          <a:p>
            <a:r>
              <a:rPr lang="fi-FI" dirty="0"/>
              <a:t>Keimola. </a:t>
            </a:r>
            <a:r>
              <a:rPr lang="fi-FI" dirty="0">
                <a:solidFill>
                  <a:schemeClr val="tx2"/>
                </a:solidFill>
              </a:rPr>
              <a:t>Vertailu käytettyjen mallien toimivuudesta. </a:t>
            </a:r>
            <a:r>
              <a:rPr lang="fi-FI" dirty="0"/>
              <a:t>Poikkeustilanne (2/2)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FCB8F-3A99-4592-AF53-56C147A85182}"/>
              </a:ext>
            </a:extLst>
          </p:cNvPr>
          <p:cNvSpPr/>
          <p:nvPr/>
        </p:nvSpPr>
        <p:spPr>
          <a:xfrm rot="20580000" flipH="1">
            <a:off x="7453303" y="332934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E988AF-4625-4117-82A5-202EEC7CDDBC}"/>
              </a:ext>
            </a:extLst>
          </p:cNvPr>
          <p:cNvSpPr txBox="1">
            <a:spLocks/>
          </p:cNvSpPr>
          <p:nvPr/>
        </p:nvSpPr>
        <p:spPr>
          <a:xfrm>
            <a:off x="2377869" y="1321234"/>
            <a:ext cx="4258339" cy="866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Keimola, Keskiviikko 22.2.2017 klo 15-24, poispäin Helsingistä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Todellinen keskinopeus </a:t>
            </a:r>
            <a:r>
              <a:rPr lang="fi-FI" sz="1200" b="1" dirty="0"/>
              <a:t>86,05 km/h </a:t>
            </a:r>
            <a:r>
              <a:rPr lang="fi-FI" sz="1200" dirty="0"/>
              <a:t>(ka vastaavaan aikaan ja suuntaan helmikuussa 101,45 km/h)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2728E7-7C02-4A31-ACCC-0AB1203C1110}"/>
              </a:ext>
            </a:extLst>
          </p:cNvPr>
          <p:cNvSpPr txBox="1">
            <a:spLocks/>
          </p:cNvSpPr>
          <p:nvPr/>
        </p:nvSpPr>
        <p:spPr>
          <a:xfrm>
            <a:off x="40929" y="1267149"/>
            <a:ext cx="1999616" cy="3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dirty="0"/>
              <a:t>Vanha malli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D3D5E8-E2E0-498E-98E2-0C9017D805BA}"/>
              </a:ext>
            </a:extLst>
          </p:cNvPr>
          <p:cNvSpPr txBox="1">
            <a:spLocks/>
          </p:cNvSpPr>
          <p:nvPr/>
        </p:nvSpPr>
        <p:spPr>
          <a:xfrm>
            <a:off x="6780774" y="1267149"/>
            <a:ext cx="2079939" cy="364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dirty="0"/>
              <a:t>Uusi malli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0B13C8-D414-4AB9-96B9-766B8F0B987B}"/>
              </a:ext>
            </a:extLst>
          </p:cNvPr>
          <p:cNvSpPr txBox="1">
            <a:spLocks/>
          </p:cNvSpPr>
          <p:nvPr/>
        </p:nvSpPr>
        <p:spPr>
          <a:xfrm>
            <a:off x="20494" y="1517438"/>
            <a:ext cx="2440766" cy="42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dirty="0"/>
              <a:t>Ennustettu keskinopeus </a:t>
            </a:r>
            <a:r>
              <a:rPr lang="fi-FI" sz="1050" b="1" dirty="0"/>
              <a:t>86,75km/h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dirty="0"/>
              <a:t>Ero -0,75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5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A7219D-179E-42A5-8838-0A61EE4F03FF}"/>
              </a:ext>
            </a:extLst>
          </p:cNvPr>
          <p:cNvSpPr txBox="1">
            <a:spLocks/>
          </p:cNvSpPr>
          <p:nvPr/>
        </p:nvSpPr>
        <p:spPr>
          <a:xfrm>
            <a:off x="6713220" y="1517438"/>
            <a:ext cx="2372163" cy="45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1"/>
                </a:solidFill>
              </a:rPr>
              <a:t>Ennustettu keskinopeus </a:t>
            </a:r>
            <a:r>
              <a:rPr lang="fi-FI" sz="1050" b="1" dirty="0">
                <a:solidFill>
                  <a:schemeClr val="tx1"/>
                </a:solidFill>
              </a:rPr>
              <a:t>88,8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1"/>
                </a:solidFill>
              </a:rPr>
              <a:t>Ero -2,75 km/h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B0AFFB-824B-4886-80FC-DDCB42373FDE}"/>
              </a:ext>
            </a:extLst>
          </p:cNvPr>
          <p:cNvSpPr txBox="1"/>
          <p:nvPr/>
        </p:nvSpPr>
        <p:spPr>
          <a:xfrm>
            <a:off x="2618938" y="1883866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EEFF7-CC82-4F1B-A929-DE4383757AF1}"/>
              </a:ext>
            </a:extLst>
          </p:cNvPr>
          <p:cNvSpPr txBox="1"/>
          <p:nvPr/>
        </p:nvSpPr>
        <p:spPr>
          <a:xfrm>
            <a:off x="6891734" y="1883866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F0FAC-2C42-496F-BD9B-8F304ADCB257}"/>
              </a:ext>
            </a:extLst>
          </p:cNvPr>
          <p:cNvSpPr txBox="1"/>
          <p:nvPr/>
        </p:nvSpPr>
        <p:spPr>
          <a:xfrm>
            <a:off x="3167486" y="1883866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20203B-BD85-4940-8640-518C7269D364}"/>
              </a:ext>
            </a:extLst>
          </p:cNvPr>
          <p:cNvSpPr txBox="1"/>
          <p:nvPr/>
        </p:nvSpPr>
        <p:spPr>
          <a:xfrm>
            <a:off x="7413595" y="1883866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66DE919-7B6D-477C-9ABD-5DBF5A3A138C}"/>
              </a:ext>
            </a:extLst>
          </p:cNvPr>
          <p:cNvSpPr/>
          <p:nvPr/>
        </p:nvSpPr>
        <p:spPr>
          <a:xfrm>
            <a:off x="7023821" y="2050624"/>
            <a:ext cx="804816" cy="31301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767C64-59DD-48D6-8084-1110AC2AB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47" y="2080207"/>
            <a:ext cx="4267619" cy="31005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BA8AA6-1D01-472A-A94A-7F0646D51CB4}"/>
              </a:ext>
            </a:extLst>
          </p:cNvPr>
          <p:cNvSpPr/>
          <p:nvPr/>
        </p:nvSpPr>
        <p:spPr>
          <a:xfrm>
            <a:off x="2698480" y="2066456"/>
            <a:ext cx="920502" cy="3114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42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FA8E-49DB-4060-9BE9-EB78A956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8397241" cy="1554272"/>
          </a:xfrm>
        </p:spPr>
        <p:txBody>
          <a:bodyPr/>
          <a:lstStyle/>
          <a:p>
            <a:r>
              <a:rPr lang="fi-FI" dirty="0"/>
              <a:t>Pakkala. Poikkeustilanne aamuruuhkassa – nopea yli 30 km nopeuden pudotus 15 minuutin aikana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A7DC1D-4B0E-4612-91A8-0A23488DA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735817"/>
              </p:ext>
            </p:extLst>
          </p:nvPr>
        </p:nvGraphicFramePr>
        <p:xfrm>
          <a:off x="1561007" y="1734293"/>
          <a:ext cx="5338354" cy="1493043"/>
        </p:xfrm>
        <a:graphic>
          <a:graphicData uri="http://schemas.openxmlformats.org/drawingml/2006/table">
            <a:tbl>
              <a:tblPr firstRow="1" firstCol="1" bandRow="1"/>
              <a:tblGrid>
                <a:gridCol w="195918">
                  <a:extLst>
                    <a:ext uri="{9D8B030D-6E8A-4147-A177-3AD203B41FA5}">
                      <a16:colId xmlns:a16="http://schemas.microsoft.com/office/drawing/2014/main" val="3980630390"/>
                    </a:ext>
                  </a:extLst>
                </a:gridCol>
                <a:gridCol w="1641676">
                  <a:extLst>
                    <a:ext uri="{9D8B030D-6E8A-4147-A177-3AD203B41FA5}">
                      <a16:colId xmlns:a16="http://schemas.microsoft.com/office/drawing/2014/main" val="2238311992"/>
                    </a:ext>
                  </a:extLst>
                </a:gridCol>
                <a:gridCol w="860078">
                  <a:extLst>
                    <a:ext uri="{9D8B030D-6E8A-4147-A177-3AD203B41FA5}">
                      <a16:colId xmlns:a16="http://schemas.microsoft.com/office/drawing/2014/main" val="1659156734"/>
                    </a:ext>
                  </a:extLst>
                </a:gridCol>
                <a:gridCol w="1622588">
                  <a:extLst>
                    <a:ext uri="{9D8B030D-6E8A-4147-A177-3AD203B41FA5}">
                      <a16:colId xmlns:a16="http://schemas.microsoft.com/office/drawing/2014/main" val="998434744"/>
                    </a:ext>
                  </a:extLst>
                </a:gridCol>
                <a:gridCol w="1018094">
                  <a:extLst>
                    <a:ext uri="{9D8B030D-6E8A-4147-A177-3AD203B41FA5}">
                      <a16:colId xmlns:a16="http://schemas.microsoft.com/office/drawing/2014/main" val="1712701674"/>
                    </a:ext>
                  </a:extLst>
                </a:gridCol>
              </a:tblGrid>
              <a:tr h="26181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LAM 169 PAKKALA SUUNTA2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334723"/>
                  </a:ext>
                </a:extLst>
              </a:tr>
              <a:tr h="205205"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767549"/>
                  </a:ext>
                </a:extLst>
              </a:tr>
              <a:tr h="205205"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Ruuhkariski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Päiviä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Ruuhkautui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127403"/>
                  </a:ext>
                </a:extLst>
              </a:tr>
              <a:tr h="205205"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 riskiä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0.0 %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447779"/>
                  </a:ext>
                </a:extLst>
              </a:tr>
              <a:tr h="205205"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Pieni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5.4 %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253228"/>
                  </a:ext>
                </a:extLst>
              </a:tr>
              <a:tr h="205205"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Kohonnut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23.1 %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637383"/>
                  </a:ext>
                </a:extLst>
              </a:tr>
              <a:tr h="205205">
                <a:tc>
                  <a:txBody>
                    <a:bodyPr/>
                    <a:lstStyle/>
                    <a:p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Korkea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60.0 %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2446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5545EE5-1D73-4EE1-BCAA-51B5494A4BDB}"/>
              </a:ext>
            </a:extLst>
          </p:cNvPr>
          <p:cNvSpPr txBox="1"/>
          <p:nvPr/>
        </p:nvSpPr>
        <p:spPr>
          <a:xfrm>
            <a:off x="2114004" y="1389012"/>
            <a:ext cx="5312230" cy="4441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050" i="1" dirty="0"/>
              <a:t>Testidata: elokuu 2016 – elokuu 2017, aamu klo 6-8, liikenne </a:t>
            </a:r>
            <a:r>
              <a:rPr kumimoji="0" lang="fi-FI" sz="1050" i="1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kohti Helsinkiä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67986AC-B20A-40F6-B197-F1212402DC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99" y="3474259"/>
            <a:ext cx="7757162" cy="1565589"/>
          </a:xfr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i-FI" altLang="fi-FI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Tarkastelujakson (365 päivää) aikana oli 141 aamua, joihin malli ennusti hyvin pientä todennäköisyyttä (&lt; 1.6 %) äkilliselle nopeuspudotukselle. Näihin ajankohtiin ei ole tullut yhtään yli 30 km/h  nopeuspudotusta</a:t>
            </a:r>
            <a:endParaRPr lang="fi-FI" altLang="fi-FI" sz="13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i-FI" altLang="fi-FI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Toisena ääripäänä malli on ennustanut 25 aamuna, että todennäköisyys poikkeukselliselle nopeuden pudotukselle on hyvin suuri (&gt;20 %). Näistä 15 aamuna (60%) tapahtui yli 30 km / h nopeuden pudotus 15 min aikana.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i-FI" altLang="fi-FI" sz="13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Huom</a:t>
            </a:r>
            <a:r>
              <a:rPr lang="fi-FI" altLang="fi-FI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testidatan perusteella liikennemäärällä ei ole suoraa vaikutusta nopeuden muutoksen todennäköisyyteen. Äkillinen, jyrkkä nopeuden pudotus saattaa esiintyä pienemmillä liikennemäärillä (sään ja muiden liikenteellisten tekijöiden vaikutuksesta)</a:t>
            </a:r>
            <a:endParaRPr lang="fi-FI" altLang="fi-FI" sz="1300" dirty="0">
              <a:solidFill>
                <a:srgbClr val="000000"/>
              </a:solidFill>
              <a:latin typeface="+mn-lt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i-FI" altLang="fi-FI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fi-FI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1D6B07-4F5E-4062-BFBF-3C00FB2ABCD3}"/>
              </a:ext>
            </a:extLst>
          </p:cNvPr>
          <p:cNvSpPr/>
          <p:nvPr/>
        </p:nvSpPr>
        <p:spPr>
          <a:xfrm>
            <a:off x="1604549" y="2402116"/>
            <a:ext cx="5677988" cy="2165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69A978-A597-4A4C-9E2D-6D4551B71C9A}"/>
              </a:ext>
            </a:extLst>
          </p:cNvPr>
          <p:cNvSpPr/>
          <p:nvPr/>
        </p:nvSpPr>
        <p:spPr>
          <a:xfrm>
            <a:off x="1608899" y="3050909"/>
            <a:ext cx="5677988" cy="2165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69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A5196B-5D6E-4DF4-A245-5473936EA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256" y="2231408"/>
            <a:ext cx="4049212" cy="2864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EA1783-39E5-41B7-93AD-EB32093E1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26" y="2214899"/>
            <a:ext cx="4248777" cy="2881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B4269-A630-4CC5-A23E-D55D613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1066959"/>
          </a:xfrm>
        </p:spPr>
        <p:txBody>
          <a:bodyPr/>
          <a:lstStyle/>
          <a:p>
            <a:r>
              <a:rPr lang="fi-FI" dirty="0"/>
              <a:t>Pakkala. </a:t>
            </a:r>
            <a:r>
              <a:rPr lang="fi-FI" dirty="0">
                <a:solidFill>
                  <a:schemeClr val="tx2"/>
                </a:solidFill>
              </a:rPr>
              <a:t>Vertailu käytettyjen mallien toimivuudesta. </a:t>
            </a:r>
            <a:r>
              <a:rPr lang="fi-FI" dirty="0"/>
              <a:t>Toistuva (aamu)ruuhka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ADA510-29BE-454C-8094-7C8312F5FA57}"/>
              </a:ext>
            </a:extLst>
          </p:cNvPr>
          <p:cNvSpPr txBox="1">
            <a:spLocks/>
          </p:cNvSpPr>
          <p:nvPr/>
        </p:nvSpPr>
        <p:spPr>
          <a:xfrm>
            <a:off x="3231107" y="1360150"/>
            <a:ext cx="2728336" cy="740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Pakkala, Helsinkiin päin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Maanantai 6.3.2017 klo 6-9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Todellinen keskinopeus </a:t>
            </a:r>
            <a:r>
              <a:rPr lang="fi-FI" sz="1200" b="1" dirty="0"/>
              <a:t>83,67</a:t>
            </a:r>
            <a:r>
              <a:rPr lang="fi-FI" sz="1200" dirty="0"/>
              <a:t> km/h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7E7B2-1CA6-4401-AD61-04E03E2E5827}"/>
              </a:ext>
            </a:extLst>
          </p:cNvPr>
          <p:cNvSpPr/>
          <p:nvPr/>
        </p:nvSpPr>
        <p:spPr>
          <a:xfrm rot="20580000" flipH="1">
            <a:off x="7130149" y="234709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8D55EF-BE8E-40ED-96AA-8397DE28F3E6}"/>
              </a:ext>
            </a:extLst>
          </p:cNvPr>
          <p:cNvSpPr txBox="1">
            <a:spLocks/>
          </p:cNvSpPr>
          <p:nvPr/>
        </p:nvSpPr>
        <p:spPr>
          <a:xfrm>
            <a:off x="792530" y="1499446"/>
            <a:ext cx="1999616" cy="3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/>
              <a:t>Vanha malli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C98346-7C90-4CCA-98DC-9EF36BB80CAD}"/>
              </a:ext>
            </a:extLst>
          </p:cNvPr>
          <p:cNvSpPr txBox="1">
            <a:spLocks/>
          </p:cNvSpPr>
          <p:nvPr/>
        </p:nvSpPr>
        <p:spPr>
          <a:xfrm>
            <a:off x="6024895" y="1499446"/>
            <a:ext cx="1834168" cy="364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/>
              <a:t>Uusi malli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382119-AB73-41F5-90CE-EFB3D71AE5A4}"/>
              </a:ext>
            </a:extLst>
          </p:cNvPr>
          <p:cNvSpPr txBox="1">
            <a:spLocks/>
          </p:cNvSpPr>
          <p:nvPr/>
        </p:nvSpPr>
        <p:spPr>
          <a:xfrm>
            <a:off x="792530" y="1730597"/>
            <a:ext cx="2232937" cy="42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Ennustettu keskinopeus </a:t>
            </a:r>
            <a:r>
              <a:rPr lang="fi-FI" sz="1000" b="1" dirty="0"/>
              <a:t>83,35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Ero 0,32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58E054A-9466-400C-BEE0-3EEAA3C0BABF}"/>
              </a:ext>
            </a:extLst>
          </p:cNvPr>
          <p:cNvSpPr txBox="1">
            <a:spLocks/>
          </p:cNvSpPr>
          <p:nvPr/>
        </p:nvSpPr>
        <p:spPr>
          <a:xfrm>
            <a:off x="6024895" y="1730597"/>
            <a:ext cx="2738988" cy="45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Ennustettu </a:t>
            </a:r>
            <a:r>
              <a:rPr lang="fi-FI" sz="1000" b="1" dirty="0"/>
              <a:t>82,91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Ero 0,76 km / 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AA150-2D09-4CA2-AE55-7813C1A81C10}"/>
              </a:ext>
            </a:extLst>
          </p:cNvPr>
          <p:cNvSpPr txBox="1"/>
          <p:nvPr/>
        </p:nvSpPr>
        <p:spPr>
          <a:xfrm>
            <a:off x="3162553" y="2060769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77F13-B4DF-46A0-941C-AE01A5B44BFB}"/>
              </a:ext>
            </a:extLst>
          </p:cNvPr>
          <p:cNvSpPr txBox="1"/>
          <p:nvPr/>
        </p:nvSpPr>
        <p:spPr>
          <a:xfrm>
            <a:off x="7256207" y="2060769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2F7D1-01F1-4058-973D-BE0704D82003}"/>
              </a:ext>
            </a:extLst>
          </p:cNvPr>
          <p:cNvSpPr txBox="1"/>
          <p:nvPr/>
        </p:nvSpPr>
        <p:spPr>
          <a:xfrm>
            <a:off x="3711101" y="2060769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396DD9-6B4A-4DF6-A15B-3D27D9AF9F18}"/>
              </a:ext>
            </a:extLst>
          </p:cNvPr>
          <p:cNvSpPr txBox="1"/>
          <p:nvPr/>
        </p:nvSpPr>
        <p:spPr>
          <a:xfrm>
            <a:off x="7778068" y="2060769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6B831C-F45D-4EBE-B265-C4F6BCC94D46}"/>
              </a:ext>
            </a:extLst>
          </p:cNvPr>
          <p:cNvSpPr/>
          <p:nvPr/>
        </p:nvSpPr>
        <p:spPr>
          <a:xfrm>
            <a:off x="3231107" y="2228198"/>
            <a:ext cx="982932" cy="2856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27E1E3-0CE0-4B2E-AE8D-7C338F1A27D3}"/>
              </a:ext>
            </a:extLst>
          </p:cNvPr>
          <p:cNvSpPr/>
          <p:nvPr/>
        </p:nvSpPr>
        <p:spPr>
          <a:xfrm>
            <a:off x="7411330" y="2227478"/>
            <a:ext cx="950256" cy="2856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85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C5BBDB0-1630-40F6-8A50-E6AA1FBA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96" y="2165191"/>
            <a:ext cx="4219847" cy="30450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87C04C-4B54-41D7-84E4-312E4E17B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69" y="2160027"/>
            <a:ext cx="4362380" cy="3045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AAA699-A4CE-439C-A06D-495B4B27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1066959"/>
          </a:xfrm>
        </p:spPr>
        <p:txBody>
          <a:bodyPr/>
          <a:lstStyle/>
          <a:p>
            <a:r>
              <a:rPr lang="fi-FI" dirty="0"/>
              <a:t>Pakkala. </a:t>
            </a:r>
            <a:r>
              <a:rPr lang="fi-FI" dirty="0">
                <a:solidFill>
                  <a:schemeClr val="tx2"/>
                </a:solidFill>
              </a:rPr>
              <a:t>Vertailu käytettyjen mallien toimivuudesta. </a:t>
            </a:r>
            <a:r>
              <a:rPr lang="fi-FI" dirty="0"/>
              <a:t>Poikkeustilanne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1CDE1-3286-4B45-A01B-6B4EE601BC81}"/>
              </a:ext>
            </a:extLst>
          </p:cNvPr>
          <p:cNvSpPr/>
          <p:nvPr/>
        </p:nvSpPr>
        <p:spPr>
          <a:xfrm rot="20580000" flipH="1">
            <a:off x="7358413" y="332933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7C49B7-4046-4342-B985-DC2A673F8B69}"/>
              </a:ext>
            </a:extLst>
          </p:cNvPr>
          <p:cNvSpPr txBox="1">
            <a:spLocks/>
          </p:cNvSpPr>
          <p:nvPr/>
        </p:nvSpPr>
        <p:spPr>
          <a:xfrm>
            <a:off x="2539885" y="1385353"/>
            <a:ext cx="4258339" cy="866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Tiistai 4.4.2017 klo 15-18, Helsinkiin päin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Keskinopeus </a:t>
            </a:r>
            <a:r>
              <a:rPr lang="fi-FI" sz="1200" b="1" dirty="0"/>
              <a:t>73,61 km/h (</a:t>
            </a:r>
            <a:r>
              <a:rPr lang="fi-FI" sz="1200" dirty="0"/>
              <a:t>ka vastaavaan aikaan ja suuntaan huhtikuussa 82,69 km/h), </a:t>
            </a:r>
            <a:r>
              <a:rPr lang="fi-FI" sz="1200" b="1" dirty="0"/>
              <a:t>alle 30 km / h nopeuksia</a:t>
            </a:r>
            <a:r>
              <a:rPr lang="fi-FI" sz="1200" dirty="0"/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9A7B2B-5A2A-40BC-AF5D-0BECA3036739}"/>
              </a:ext>
            </a:extLst>
          </p:cNvPr>
          <p:cNvSpPr txBox="1">
            <a:spLocks/>
          </p:cNvSpPr>
          <p:nvPr/>
        </p:nvSpPr>
        <p:spPr>
          <a:xfrm>
            <a:off x="117129" y="1297629"/>
            <a:ext cx="1999616" cy="3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dirty="0"/>
              <a:t>Vanha malli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81FC0F-48F4-43AC-AD31-85FFCAFFF8D0}"/>
              </a:ext>
            </a:extLst>
          </p:cNvPr>
          <p:cNvSpPr txBox="1">
            <a:spLocks/>
          </p:cNvSpPr>
          <p:nvPr/>
        </p:nvSpPr>
        <p:spPr>
          <a:xfrm>
            <a:off x="6689334" y="1297629"/>
            <a:ext cx="2079939" cy="364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dirty="0"/>
              <a:t>Uusi malli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4B3B8C-B7D5-472D-9BF1-7777EF14DF41}"/>
              </a:ext>
            </a:extLst>
          </p:cNvPr>
          <p:cNvSpPr txBox="1">
            <a:spLocks/>
          </p:cNvSpPr>
          <p:nvPr/>
        </p:nvSpPr>
        <p:spPr>
          <a:xfrm>
            <a:off x="96694" y="1558078"/>
            <a:ext cx="2440766" cy="42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dirty="0"/>
              <a:t>Ennustettu keskinopeus </a:t>
            </a:r>
            <a:r>
              <a:rPr lang="fi-FI" sz="1050" b="1" dirty="0"/>
              <a:t>72,21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dirty="0"/>
              <a:t>Ero 1,4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5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188738-E2EB-4122-BF28-C0A83AD06248}"/>
              </a:ext>
            </a:extLst>
          </p:cNvPr>
          <p:cNvSpPr txBox="1">
            <a:spLocks/>
          </p:cNvSpPr>
          <p:nvPr/>
        </p:nvSpPr>
        <p:spPr>
          <a:xfrm>
            <a:off x="6621780" y="1558078"/>
            <a:ext cx="2372163" cy="45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5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dirty="0"/>
              <a:t>Ennustettu keskinopeus </a:t>
            </a:r>
            <a:r>
              <a:rPr lang="fi-FI" sz="1050" b="1" dirty="0"/>
              <a:t>74,03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1"/>
                </a:solidFill>
              </a:rPr>
              <a:t>Ero -0,42  km/h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7FDF9-408C-43B2-8FEE-7CB0F1986862}"/>
              </a:ext>
            </a:extLst>
          </p:cNvPr>
          <p:cNvSpPr txBox="1"/>
          <p:nvPr/>
        </p:nvSpPr>
        <p:spPr>
          <a:xfrm>
            <a:off x="2997033" y="1967237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135D5A-17EB-422C-BA1A-1D0EA6DCE143}"/>
              </a:ext>
            </a:extLst>
          </p:cNvPr>
          <p:cNvSpPr txBox="1"/>
          <p:nvPr/>
        </p:nvSpPr>
        <p:spPr>
          <a:xfrm>
            <a:off x="7486951" y="1967237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C85D4-383F-40CD-9183-C29A3DF045D5}"/>
              </a:ext>
            </a:extLst>
          </p:cNvPr>
          <p:cNvSpPr txBox="1"/>
          <p:nvPr/>
        </p:nvSpPr>
        <p:spPr>
          <a:xfrm>
            <a:off x="3545581" y="1967237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A9531-7680-445A-9104-7ABAD6BB90D2}"/>
              </a:ext>
            </a:extLst>
          </p:cNvPr>
          <p:cNvSpPr txBox="1"/>
          <p:nvPr/>
        </p:nvSpPr>
        <p:spPr>
          <a:xfrm>
            <a:off x="8008812" y="1967237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208BE72-154D-427F-AB88-6C37BD42D254}"/>
              </a:ext>
            </a:extLst>
          </p:cNvPr>
          <p:cNvSpPr/>
          <p:nvPr/>
        </p:nvSpPr>
        <p:spPr>
          <a:xfrm>
            <a:off x="77821" y="2975925"/>
            <a:ext cx="4527292" cy="79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90AFC13-998F-4898-8111-EEA44EE0DA26}"/>
              </a:ext>
            </a:extLst>
          </p:cNvPr>
          <p:cNvSpPr/>
          <p:nvPr/>
        </p:nvSpPr>
        <p:spPr>
          <a:xfrm>
            <a:off x="4703365" y="2975924"/>
            <a:ext cx="4378229" cy="655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C67018-A8D5-45C5-B9FE-AE2737D21FE0}"/>
              </a:ext>
            </a:extLst>
          </p:cNvPr>
          <p:cNvSpPr/>
          <p:nvPr/>
        </p:nvSpPr>
        <p:spPr>
          <a:xfrm>
            <a:off x="3099723" y="3011010"/>
            <a:ext cx="1116000" cy="657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4AABFEE-1CAD-46FB-BA3C-B83E4DABC14F}"/>
              </a:ext>
            </a:extLst>
          </p:cNvPr>
          <p:cNvCxnSpPr>
            <a:cxnSpLocks/>
          </p:cNvCxnSpPr>
          <p:nvPr/>
        </p:nvCxnSpPr>
        <p:spPr>
          <a:xfrm rot="10800000">
            <a:off x="2218333" y="2776657"/>
            <a:ext cx="964815" cy="211039"/>
          </a:xfrm>
          <a:prstGeom prst="bentConnector3">
            <a:avLst>
              <a:gd name="adj1" fmla="val -185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BE13AB5-9817-4FA9-8662-8B190A0ED371}"/>
              </a:ext>
            </a:extLst>
          </p:cNvPr>
          <p:cNvSpPr/>
          <p:nvPr/>
        </p:nvSpPr>
        <p:spPr>
          <a:xfrm>
            <a:off x="7575940" y="3006654"/>
            <a:ext cx="1116000" cy="657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B06274D-AFBA-4602-98CC-1A5CDEAB824B}"/>
              </a:ext>
            </a:extLst>
          </p:cNvPr>
          <p:cNvCxnSpPr>
            <a:cxnSpLocks/>
          </p:cNvCxnSpPr>
          <p:nvPr/>
        </p:nvCxnSpPr>
        <p:spPr>
          <a:xfrm rot="10800000">
            <a:off x="6720676" y="2772301"/>
            <a:ext cx="964815" cy="211039"/>
          </a:xfrm>
          <a:prstGeom prst="bentConnector3">
            <a:avLst>
              <a:gd name="adj1" fmla="val -185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22D5F6F-97A7-47CD-9451-1880C5E4D782}"/>
              </a:ext>
            </a:extLst>
          </p:cNvPr>
          <p:cNvSpPr/>
          <p:nvPr/>
        </p:nvSpPr>
        <p:spPr>
          <a:xfrm>
            <a:off x="3122730" y="3773655"/>
            <a:ext cx="1080000" cy="657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49B6392-EC72-4E56-A6E4-E01CACACD6E4}"/>
              </a:ext>
            </a:extLst>
          </p:cNvPr>
          <p:cNvCxnSpPr>
            <a:cxnSpLocks/>
          </p:cNvCxnSpPr>
          <p:nvPr/>
        </p:nvCxnSpPr>
        <p:spPr>
          <a:xfrm rot="10800000">
            <a:off x="2206486" y="3537938"/>
            <a:ext cx="964815" cy="211039"/>
          </a:xfrm>
          <a:prstGeom prst="bentConnector3">
            <a:avLst>
              <a:gd name="adj1" fmla="val -185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9D828B7-0A80-4FA5-A073-EA045FD9A494}"/>
              </a:ext>
            </a:extLst>
          </p:cNvPr>
          <p:cNvSpPr/>
          <p:nvPr/>
        </p:nvSpPr>
        <p:spPr>
          <a:xfrm>
            <a:off x="7664260" y="3651732"/>
            <a:ext cx="1008000" cy="657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8B59EBE0-8252-44CE-9CC4-976B8AB58D74}"/>
              </a:ext>
            </a:extLst>
          </p:cNvPr>
          <p:cNvCxnSpPr>
            <a:cxnSpLocks/>
          </p:cNvCxnSpPr>
          <p:nvPr/>
        </p:nvCxnSpPr>
        <p:spPr>
          <a:xfrm rot="10800000">
            <a:off x="6748016" y="3416015"/>
            <a:ext cx="964815" cy="211039"/>
          </a:xfrm>
          <a:prstGeom prst="bentConnector3">
            <a:avLst>
              <a:gd name="adj1" fmla="val -1858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2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95CFD6-60A8-4DD5-9979-0EE16C0E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Seuraavaksi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FD9E0-55A1-47E9-AB0A-EFE04E4FF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50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688BD2-0AD7-4B34-B79D-29186663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579646"/>
          </a:xfrm>
        </p:spPr>
        <p:txBody>
          <a:bodyPr/>
          <a:lstStyle/>
          <a:p>
            <a:r>
              <a:rPr lang="fi-FI" dirty="0"/>
              <a:t>Seuraavaksi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C187D-519A-4150-B05A-D6DED7564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Testaus todellisella reaaliaikaisella datalla?</a:t>
            </a:r>
          </a:p>
          <a:p>
            <a:pPr lvl="2"/>
            <a:r>
              <a:rPr lang="fi-FI" dirty="0"/>
              <a:t>Yksi vai </a:t>
            </a:r>
            <a:r>
              <a:rPr lang="fi-FI" dirty="0" err="1"/>
              <a:t>usempia</a:t>
            </a:r>
            <a:r>
              <a:rPr lang="fi-FI" dirty="0"/>
              <a:t> LAM pisteitä?</a:t>
            </a:r>
          </a:p>
        </p:txBody>
      </p:sp>
    </p:spTree>
    <p:extLst>
      <p:ext uri="{BB962C8B-B14F-4D97-AF65-F5344CB8AC3E}">
        <p14:creationId xmlns:p14="http://schemas.microsoft.com/office/powerpoint/2010/main" val="227086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0"/>
            <a:ext cx="9144001" cy="5163197"/>
            <a:chOff x="-1" y="0"/>
            <a:chExt cx="9144001" cy="51631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1" y="0"/>
              <a:ext cx="9143999" cy="5163197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  <a:lumMod val="100000"/>
                  </a:schemeClr>
                </a:gs>
                <a:gs pos="50000">
                  <a:srgbClr val="1F1F1F">
                    <a:alpha val="70000"/>
                  </a:srgbClr>
                </a:gs>
                <a:gs pos="30000">
                  <a:srgbClr val="2B2B2B">
                    <a:alpha val="50000"/>
                  </a:srgbClr>
                </a:gs>
                <a:gs pos="70000">
                  <a:srgbClr val="1F1F1F">
                    <a:alpha val="50000"/>
                  </a:srgbClr>
                </a:gs>
                <a:gs pos="100000">
                  <a:schemeClr val="tx1">
                    <a:lumMod val="50000"/>
                    <a:alpha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2311049" y="94724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9497" y="39684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34906" y="279552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380" y="2258562"/>
            <a:ext cx="1769166" cy="107392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200" i="0" u="none" strike="noStrike" kern="1200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Kiitos!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7416" y="4686245"/>
            <a:ext cx="1769166" cy="39312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200" i="0" u="none" strike="noStrike" kern="1200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www.digia.com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4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579646"/>
          </a:xfrm>
        </p:spPr>
        <p:txBody>
          <a:bodyPr/>
          <a:lstStyle/>
          <a:p>
            <a:r>
              <a:rPr lang="fi-FI" dirty="0"/>
              <a:t>Agenda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571499" y="1204252"/>
            <a:ext cx="76417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Arial" panose="020B0604020202020204" pitchFamily="34" charset="0"/>
              <a:buChar char="•"/>
            </a:pPr>
            <a:r>
              <a:rPr lang="fi-FI" sz="2000" dirty="0"/>
              <a:t>Tavoite </a:t>
            </a:r>
          </a:p>
          <a:p>
            <a:pPr marL="285750" lvl="0" indent="-28575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Arial" panose="020B0604020202020204" pitchFamily="34" charset="0"/>
              <a:buChar char="•"/>
            </a:pPr>
            <a:r>
              <a:rPr lang="fi-FI" sz="2000" dirty="0"/>
              <a:t>Lopputulokset</a:t>
            </a:r>
          </a:p>
          <a:p>
            <a:pPr marL="285750" lvl="0" indent="-28575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Arial" panose="020B0604020202020204" pitchFamily="34" charset="0"/>
              <a:buChar char="•"/>
            </a:pPr>
            <a:r>
              <a:rPr lang="fi-FI" sz="2000" dirty="0"/>
              <a:t>Seuraavaksi</a:t>
            </a:r>
          </a:p>
        </p:txBody>
      </p:sp>
    </p:spTree>
    <p:extLst>
      <p:ext uri="{BB962C8B-B14F-4D97-AF65-F5344CB8AC3E}">
        <p14:creationId xmlns:p14="http://schemas.microsoft.com/office/powerpoint/2010/main" val="187846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95CFD6-60A8-4DD5-9979-0EE16C0E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FD9E0-55A1-47E9-AB0A-EFE04E4FF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99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B0076-1FD1-405A-B37D-8336A4B69670}"/>
              </a:ext>
            </a:extLst>
          </p:cNvPr>
          <p:cNvSpPr txBox="1"/>
          <p:nvPr/>
        </p:nvSpPr>
        <p:spPr>
          <a:xfrm>
            <a:off x="1245326" y="868681"/>
            <a:ext cx="5190308" cy="131717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20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95FAB-A2D3-4C0F-8214-C517F246D7DA}"/>
              </a:ext>
            </a:extLst>
          </p:cNvPr>
          <p:cNvSpPr txBox="1"/>
          <p:nvPr/>
        </p:nvSpPr>
        <p:spPr>
          <a:xfrm>
            <a:off x="481324" y="1010361"/>
            <a:ext cx="8372204" cy="138683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fi-FI" sz="1200" dirty="0"/>
              <a:t>”</a:t>
            </a:r>
            <a:r>
              <a:rPr lang="fi-FI" sz="1000" dirty="0"/>
              <a:t> </a:t>
            </a:r>
            <a:r>
              <a:rPr lang="fi-FI" sz="1400" dirty="0"/>
              <a:t>Projektissa toteutetaan kokeilu, joka pyritään tutkimaan ennustemallien toimivuutta ruuhkien ja poikkeustilanteiden ennustamiseen. Kokeilun tavoitteena on rakentaa malli, joka ennustaa ruuhkien muodostumista n. 15 – 30 min eteenpäin sekä tunnistaa poikkeustilanteita.</a:t>
            </a:r>
          </a:p>
          <a:p>
            <a:pPr algn="ctr"/>
            <a:r>
              <a:rPr lang="fi-FI" sz="1400" dirty="0"/>
              <a:t>Mallinnusvaiheen tuottaman ennuste arvioidaan ja tarvittaessa ennustetta parannetaan iteratiivisesti. Kokeilussa ei kuitenkaan pyritä täydelliseen ennustetarkkuuteen.”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AFA41-50DC-47B5-9B5A-DBF14607801B}"/>
              </a:ext>
            </a:extLst>
          </p:cNvPr>
          <p:cNvSpPr/>
          <p:nvPr/>
        </p:nvSpPr>
        <p:spPr>
          <a:xfrm>
            <a:off x="1836420" y="2398555"/>
            <a:ext cx="6174589" cy="2651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9045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fi-FI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Keskeiset projektin lopputulokset ovat</a:t>
            </a:r>
            <a:endParaRPr lang="fi-FI" sz="1400" i="1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i-FI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Ruuhkien ja poikkeustilanteiden ennustemallit (algoritmit)</a:t>
            </a:r>
            <a:endParaRPr lang="fi-FI" sz="1400" i="1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i-FI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Arvio ennustemallien käyttökelpoisuudesta ruuhkien ja poikkeustilanteiden ennustamiseen historiadatalla tehtyyn testauksen perusteella </a:t>
            </a:r>
            <a:endParaRPr lang="fi-FI" sz="1400" i="1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Vertailu käytettyjen mallien toimivuudesta ja suositus mallien käytöstä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Dokumentaatio mallinnuksessa käytetyistä tiedoista ja tiedon käsittelystä mallinnusta varten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Tulosten visualisointi. Visualisointia tarkennetaan projektin aikana.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E97F94-EBDA-4B3C-A1C3-06DC380A80DD}"/>
              </a:ext>
            </a:extLst>
          </p:cNvPr>
          <p:cNvSpPr/>
          <p:nvPr/>
        </p:nvSpPr>
        <p:spPr>
          <a:xfrm>
            <a:off x="1173480" y="2327531"/>
            <a:ext cx="6815659" cy="27211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90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95CFD6-60A8-4DD5-9979-0EE16C0E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Tulokset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FD9E0-55A1-47E9-AB0A-EFE04E4FF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39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111EDC-EBFE-433B-A947-83F6B271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579646"/>
          </a:xfrm>
        </p:spPr>
        <p:txBody>
          <a:bodyPr/>
          <a:lstStyle/>
          <a:p>
            <a:r>
              <a:rPr lang="fi-FI" dirty="0"/>
              <a:t>Lopputulokset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B02F9F-F986-4784-B9B2-F4897A79D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18938"/>
              </p:ext>
            </p:extLst>
          </p:nvPr>
        </p:nvGraphicFramePr>
        <p:xfrm>
          <a:off x="504360" y="1206551"/>
          <a:ext cx="8076114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309">
                  <a:extLst>
                    <a:ext uri="{9D8B030D-6E8A-4147-A177-3AD203B41FA5}">
                      <a16:colId xmlns:a16="http://schemas.microsoft.com/office/drawing/2014/main" val="2894797033"/>
                    </a:ext>
                  </a:extLst>
                </a:gridCol>
                <a:gridCol w="3938805">
                  <a:extLst>
                    <a:ext uri="{9D8B030D-6E8A-4147-A177-3AD203B41FA5}">
                      <a16:colId xmlns:a16="http://schemas.microsoft.com/office/drawing/2014/main" val="412762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Tuotos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Kommentti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98072"/>
                  </a:ext>
                </a:extLst>
              </a:tr>
              <a:tr h="1837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Ruuhkien ja poikkeustilanteiden ennustemallit (algoritmit)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169 LAM pisteen  (Pakkala) R-</a:t>
                      </a:r>
                      <a:r>
                        <a:rPr lang="fi-FI" sz="1400" dirty="0" err="1"/>
                        <a:t>scriptit</a:t>
                      </a:r>
                      <a:r>
                        <a:rPr lang="fi-FI" sz="1400" dirty="0"/>
                        <a:t> toimitetaan Pekalle (3 </a:t>
                      </a:r>
                      <a:r>
                        <a:rPr lang="fi-FI" sz="1400" dirty="0" err="1"/>
                        <a:t>scriptiä</a:t>
                      </a:r>
                      <a:r>
                        <a:rPr lang="fi-FI" sz="1400" dirty="0"/>
                        <a:t>). Tarvittaessa myös muiden LAM pisteiden ennustemallit.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84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Dokumentaatio mallinnuksessa käytetyistä tiedoista ja tiedon käsittelystä mallinnusta varten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Tekninen dokumentti toimitetaan Pekalle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22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Tulosten visualisointi. Visualisointia tarkennetaan projektin aikana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Viimeisin versio </a:t>
                      </a:r>
                      <a:r>
                        <a:rPr lang="fi-FI" sz="1400" dirty="0" err="1"/>
                        <a:t>PowerBI</a:t>
                      </a:r>
                      <a:r>
                        <a:rPr lang="fi-FI" sz="1400" dirty="0"/>
                        <a:t> visualisoinnista toimitetaan Pekalle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2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Arvio ennustemallien käyttökelpoisuudesta ruuhkien ja poikkeustilanteiden ennustamiseen historiadatalla tehtyyn testauksen perusteella </a:t>
                      </a:r>
                      <a:endParaRPr lang="fi-FI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i-FI" sz="1400" dirty="0"/>
                    </a:p>
                    <a:p>
                      <a:endParaRPr lang="fi-FI" sz="1400" dirty="0"/>
                    </a:p>
                    <a:p>
                      <a:r>
                        <a:rPr lang="fi-FI" sz="1400" dirty="0"/>
                        <a:t>Käsitellään seuraavassa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2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Vertailu käytettyjen mallien toimivuudesta ja suositus mallien käytöstä</a:t>
                      </a:r>
                      <a:endParaRPr lang="fi-FI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7146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6DB6FDB-FB5C-4166-8A89-1080E5EFB130}"/>
              </a:ext>
            </a:extLst>
          </p:cNvPr>
          <p:cNvSpPr/>
          <p:nvPr/>
        </p:nvSpPr>
        <p:spPr>
          <a:xfrm>
            <a:off x="4358640" y="152696"/>
            <a:ext cx="4572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891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C5F7-AE88-4CCB-A9FC-E5B7DDE6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1554272"/>
          </a:xfrm>
        </p:spPr>
        <p:txBody>
          <a:bodyPr/>
          <a:lstStyle/>
          <a:p>
            <a:r>
              <a:rPr lang="fi-FI" dirty="0"/>
              <a:t>Arvio ennustemallien käyttökelpoisuudesta ruuhkien ja poikkeustilanteiden ennustamiseen. Yhteenveto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E7DC2-D901-4006-8C3D-4249113DC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183" y="1921569"/>
            <a:ext cx="8008938" cy="2133600"/>
          </a:xfrm>
        </p:spPr>
        <p:txBody>
          <a:bodyPr>
            <a:normAutofit lnSpcReduction="10000"/>
          </a:bodyPr>
          <a:lstStyle/>
          <a:p>
            <a:pPr lvl="0"/>
            <a:r>
              <a:rPr lang="fi-FI" dirty="0"/>
              <a:t>Kun ruuhka syntyy täysin ennalta aavistamatta (esim. kolari), nopeuden lasku voidaan ennustaa 15 minuutin viipeellä</a:t>
            </a:r>
          </a:p>
          <a:p>
            <a:pPr lvl="0"/>
            <a:r>
              <a:rPr lang="fi-FI" dirty="0"/>
              <a:t>Kun ruuhka on täysin säännöllistä (esim. Keimola) sen alku ja loppu voidaan ennustaa 5 minuutin tarkkuudella</a:t>
            </a:r>
          </a:p>
          <a:p>
            <a:pPr lvl="0"/>
            <a:r>
              <a:rPr lang="fi-FI" dirty="0"/>
              <a:t>Kun ruuhka on epäsäännöllistä (esim. Pakkala) ruuhkautumisen todennäköisyys voidaan ennustaa melko tarkasti.</a:t>
            </a:r>
          </a:p>
          <a:p>
            <a:r>
              <a:rPr lang="fi-FI" dirty="0"/>
              <a:t>Nopeusennustetarkkuus heikkenee poikkeustilanteessa, jossa </a:t>
            </a:r>
            <a:r>
              <a:rPr lang="fi-FI" dirty="0" err="1"/>
              <a:t>suurinopeuksisella</a:t>
            </a:r>
            <a:r>
              <a:rPr lang="fi-FI" dirty="0"/>
              <a:t> tiellä liikutaan alle 50 km / h nopeuksilla. Kuitenkin muutoksen alku ja loppu </a:t>
            </a:r>
            <a:r>
              <a:rPr lang="fi-FI" dirty="0" err="1"/>
              <a:t>tunnistuu</a:t>
            </a:r>
            <a:endParaRPr lang="fi-FI" dirty="0"/>
          </a:p>
          <a:p>
            <a:pPr lvl="0"/>
            <a:endParaRPr lang="fi-FI" dirty="0"/>
          </a:p>
          <a:p>
            <a:endParaRPr lang="fi-FI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B2FD96-93A2-4BFF-90AC-D601F2EC45C9}"/>
              </a:ext>
            </a:extLst>
          </p:cNvPr>
          <p:cNvGrpSpPr/>
          <p:nvPr/>
        </p:nvGrpSpPr>
        <p:grpSpPr>
          <a:xfrm>
            <a:off x="114299" y="3939279"/>
            <a:ext cx="8627379" cy="1267717"/>
            <a:chOff x="114299" y="3939279"/>
            <a:chExt cx="8627379" cy="12677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AFB2225-1E32-40FA-BF34-3F8522BE2DC2}"/>
                </a:ext>
              </a:extLst>
            </p:cNvPr>
            <p:cNvCxnSpPr>
              <a:cxnSpLocks/>
            </p:cNvCxnSpPr>
            <p:nvPr/>
          </p:nvCxnSpPr>
          <p:spPr>
            <a:xfrm>
              <a:off x="824312" y="4295189"/>
              <a:ext cx="7917366" cy="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853B6B-4748-478A-8723-375F5F9E763D}"/>
                </a:ext>
              </a:extLst>
            </p:cNvPr>
            <p:cNvSpPr txBox="1"/>
            <p:nvPr/>
          </p:nvSpPr>
          <p:spPr>
            <a:xfrm>
              <a:off x="824312" y="4064829"/>
              <a:ext cx="687606" cy="28301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8:00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1668E-8371-48E0-A573-3F7BE64D34E3}"/>
                </a:ext>
              </a:extLst>
            </p:cNvPr>
            <p:cNvSpPr txBox="1"/>
            <p:nvPr/>
          </p:nvSpPr>
          <p:spPr>
            <a:xfrm>
              <a:off x="114299" y="4064829"/>
              <a:ext cx="914400" cy="30275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Aika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27ABF4-3D72-40FB-90D4-6862F0FE0711}"/>
                </a:ext>
              </a:extLst>
            </p:cNvPr>
            <p:cNvSpPr txBox="1"/>
            <p:nvPr/>
          </p:nvSpPr>
          <p:spPr>
            <a:xfrm>
              <a:off x="114299" y="4366977"/>
              <a:ext cx="914400" cy="30275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Ennuste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B281C5-8840-4260-91FE-68F9F6E095B8}"/>
                </a:ext>
              </a:extLst>
            </p:cNvPr>
            <p:cNvSpPr txBox="1"/>
            <p:nvPr/>
          </p:nvSpPr>
          <p:spPr>
            <a:xfrm>
              <a:off x="114299" y="4844302"/>
              <a:ext cx="914400" cy="30275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Todellinen nopeus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C150D1-E4FC-4728-8F68-D79C0857DD80}"/>
                </a:ext>
              </a:extLst>
            </p:cNvPr>
            <p:cNvSpPr txBox="1"/>
            <p:nvPr/>
          </p:nvSpPr>
          <p:spPr>
            <a:xfrm>
              <a:off x="1775830" y="4080787"/>
              <a:ext cx="527851" cy="28301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8:05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F441EE-9572-4BBD-995D-63FA32E226F7}"/>
                </a:ext>
              </a:extLst>
            </p:cNvPr>
            <p:cNvSpPr txBox="1"/>
            <p:nvPr/>
          </p:nvSpPr>
          <p:spPr>
            <a:xfrm>
              <a:off x="2690230" y="4014241"/>
              <a:ext cx="483219" cy="28301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8:10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11BF91-AA39-434D-B42C-5527E403885F}"/>
                </a:ext>
              </a:extLst>
            </p:cNvPr>
            <p:cNvSpPr txBox="1"/>
            <p:nvPr/>
          </p:nvSpPr>
          <p:spPr>
            <a:xfrm>
              <a:off x="3827628" y="4031536"/>
              <a:ext cx="524133" cy="28301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8:15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DC0516-0FD8-42AF-A2A1-2C7347EE3F1A}"/>
                </a:ext>
              </a:extLst>
            </p:cNvPr>
            <p:cNvSpPr txBox="1"/>
            <p:nvPr/>
          </p:nvSpPr>
          <p:spPr>
            <a:xfrm>
              <a:off x="5102610" y="4012175"/>
              <a:ext cx="557561" cy="28301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8:20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06D353-056D-402D-8555-3547E964E4DE}"/>
                </a:ext>
              </a:extLst>
            </p:cNvPr>
            <p:cNvSpPr txBox="1"/>
            <p:nvPr/>
          </p:nvSpPr>
          <p:spPr>
            <a:xfrm>
              <a:off x="6143390" y="4009668"/>
              <a:ext cx="676481" cy="28301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8:25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0F2921-1B09-4C58-B7D1-7B440925BD86}"/>
                </a:ext>
              </a:extLst>
            </p:cNvPr>
            <p:cNvSpPr txBox="1"/>
            <p:nvPr/>
          </p:nvSpPr>
          <p:spPr>
            <a:xfrm>
              <a:off x="7396043" y="3939279"/>
              <a:ext cx="654260" cy="28301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8:30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937D8F15-CFD3-40A8-8EB8-C55E5741DF9C}"/>
                </a:ext>
              </a:extLst>
            </p:cNvPr>
            <p:cNvCxnSpPr/>
            <p:nvPr/>
          </p:nvCxnSpPr>
          <p:spPr>
            <a:xfrm>
              <a:off x="1028699" y="4348491"/>
              <a:ext cx="2940257" cy="125053"/>
            </a:xfrm>
            <a:prstGeom prst="bentConnector3">
              <a:avLst>
                <a:gd name="adj1" fmla="val 19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B2890699-DF6E-4B1A-AA4A-BF16417BB6E4}"/>
                </a:ext>
              </a:extLst>
            </p:cNvPr>
            <p:cNvCxnSpPr/>
            <p:nvPr/>
          </p:nvCxnSpPr>
          <p:spPr>
            <a:xfrm>
              <a:off x="2039755" y="4489334"/>
              <a:ext cx="2940257" cy="125053"/>
            </a:xfrm>
            <a:prstGeom prst="bentConnector3">
              <a:avLst>
                <a:gd name="adj1" fmla="val 19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834C4BCA-84C0-4DC3-BECC-D98FEE0F1208}"/>
                </a:ext>
              </a:extLst>
            </p:cNvPr>
            <p:cNvCxnSpPr>
              <a:cxnSpLocks/>
            </p:cNvCxnSpPr>
            <p:nvPr/>
          </p:nvCxnSpPr>
          <p:spPr>
            <a:xfrm>
              <a:off x="3020419" y="4643262"/>
              <a:ext cx="3096000" cy="125053"/>
            </a:xfrm>
            <a:prstGeom prst="bentConnector3">
              <a:avLst>
                <a:gd name="adj1" fmla="val 19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0DBA9E-62B9-453F-A85B-3F57C0BAF27E}"/>
                </a:ext>
              </a:extLst>
            </p:cNvPr>
            <p:cNvSpPr txBox="1"/>
            <p:nvPr/>
          </p:nvSpPr>
          <p:spPr>
            <a:xfrm>
              <a:off x="1777657" y="4859921"/>
              <a:ext cx="914400" cy="34707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100" dirty="0"/>
                <a:t>8</a:t>
              </a: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0 km / 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1835A1-10E6-4629-9116-CC8149DA80A3}"/>
                </a:ext>
              </a:extLst>
            </p:cNvPr>
            <p:cNvSpPr txBox="1"/>
            <p:nvPr/>
          </p:nvSpPr>
          <p:spPr>
            <a:xfrm>
              <a:off x="3784050" y="4859921"/>
              <a:ext cx="914400" cy="34707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60 km / 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D0DBB7-51D5-4C96-99E0-A05634563C59}"/>
                </a:ext>
              </a:extLst>
            </p:cNvPr>
            <p:cNvSpPr txBox="1"/>
            <p:nvPr/>
          </p:nvSpPr>
          <p:spPr>
            <a:xfrm>
              <a:off x="4980012" y="4473543"/>
              <a:ext cx="914400" cy="34707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60 km / h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B906F0-AF07-48EA-8C42-0E846CACE5BE}"/>
                </a:ext>
              </a:extLst>
            </p:cNvPr>
            <p:cNvSpPr/>
            <p:nvPr/>
          </p:nvSpPr>
          <p:spPr>
            <a:xfrm>
              <a:off x="4980012" y="3939279"/>
              <a:ext cx="897347" cy="98167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8D2BDD-0AAF-4764-9660-CAD1630C9AB3}"/>
                </a:ext>
              </a:extLst>
            </p:cNvPr>
            <p:cNvSpPr/>
            <p:nvPr/>
          </p:nvSpPr>
          <p:spPr>
            <a:xfrm>
              <a:off x="1632756" y="4009668"/>
              <a:ext cx="897574" cy="84434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F721A8-64B6-4247-A2EB-3404ED9065FC}"/>
                </a:ext>
              </a:extLst>
            </p:cNvPr>
            <p:cNvSpPr/>
            <p:nvPr/>
          </p:nvSpPr>
          <p:spPr>
            <a:xfrm>
              <a:off x="3661586" y="4768315"/>
              <a:ext cx="914400" cy="35939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2CF958-0B0E-4220-93AA-1F7D102EE22E}"/>
                </a:ext>
              </a:extLst>
            </p:cNvPr>
            <p:cNvSpPr txBox="1"/>
            <p:nvPr/>
          </p:nvSpPr>
          <p:spPr>
            <a:xfrm>
              <a:off x="6246796" y="4325754"/>
              <a:ext cx="2008930" cy="80955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171450" marR="0" indent="-17145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i-FI" sz="900" dirty="0">
                  <a:solidFill>
                    <a:schemeClr val="bg1">
                      <a:lumMod val="65000"/>
                    </a:schemeClr>
                  </a:solidFill>
                </a:rPr>
                <a:t>Klo 8:05 on ennustettu, että klo </a:t>
              </a:r>
              <a:r>
                <a:rPr lang="fi-FI" sz="900" b="1" dirty="0">
                  <a:solidFill>
                    <a:schemeClr val="bg1">
                      <a:lumMod val="65000"/>
                    </a:schemeClr>
                  </a:solidFill>
                </a:rPr>
                <a:t>8:20</a:t>
              </a:r>
              <a:r>
                <a:rPr lang="fi-FI" sz="900" dirty="0">
                  <a:solidFill>
                    <a:schemeClr val="bg1">
                      <a:lumMod val="65000"/>
                    </a:schemeClr>
                  </a:solidFill>
                </a:rPr>
                <a:t> nopeus on n 60 km/h.</a:t>
              </a:r>
            </a:p>
            <a:p>
              <a:pPr marL="171450" marR="0" indent="-17145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i-FI" sz="900" dirty="0">
                  <a:solidFill>
                    <a:schemeClr val="bg1">
                      <a:lumMod val="65000"/>
                    </a:schemeClr>
                  </a:solidFill>
                </a:rPr>
                <a:t>Todellisuudessa nopeus on ollut n 60 km/ h klo </a:t>
              </a:r>
              <a:r>
                <a:rPr lang="fi-FI" sz="900" b="1" dirty="0">
                  <a:solidFill>
                    <a:schemeClr val="bg1">
                      <a:lumMod val="65000"/>
                    </a:schemeClr>
                  </a:solidFill>
                </a:rPr>
                <a:t>8:15</a:t>
              </a:r>
              <a:r>
                <a:rPr lang="fi-FI" sz="900" dirty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</a:p>
            <a:p>
              <a:pPr marL="171450" marR="0" indent="-17145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i-FI" sz="900" dirty="0">
                  <a:solidFill>
                    <a:schemeClr val="bg1">
                      <a:lumMod val="65000"/>
                    </a:schemeClr>
                  </a:solidFill>
                </a:rPr>
                <a:t>Viive </a:t>
              </a:r>
              <a:r>
                <a:rPr lang="fi-FI" sz="900" b="1" dirty="0">
                  <a:solidFill>
                    <a:schemeClr val="bg1">
                      <a:lumMod val="65000"/>
                    </a:schemeClr>
                  </a:solidFill>
                </a:rPr>
                <a:t>5 min</a:t>
              </a:r>
              <a:r>
                <a:rPr lang="fi-FI" sz="900" dirty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kumimoji="0" lang="fi-FI" sz="9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BC0E1A-E6E5-4ECB-B96B-97E1A8706C7A}"/>
                </a:ext>
              </a:extLst>
            </p:cNvPr>
            <p:cNvSpPr txBox="1"/>
            <p:nvPr/>
          </p:nvSpPr>
          <p:spPr>
            <a:xfrm>
              <a:off x="2667994" y="4859921"/>
              <a:ext cx="914400" cy="34707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100" dirty="0"/>
                <a:t>75</a:t>
              </a: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km / 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AA3252-7127-4C55-94AF-61E2DEB48D63}"/>
                </a:ext>
              </a:extLst>
            </p:cNvPr>
            <p:cNvSpPr txBox="1"/>
            <p:nvPr/>
          </p:nvSpPr>
          <p:spPr>
            <a:xfrm>
              <a:off x="4980012" y="4859921"/>
              <a:ext cx="914400" cy="34707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R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100" dirty="0"/>
                <a:t>60</a:t>
              </a:r>
              <a:r>
                <a:rPr kumimoji="0" lang="fi-FI" sz="1100" i="0" u="none" strike="noStrike" kern="1200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km / 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93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4269-A630-4CC5-A23E-D55D613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1066959"/>
          </a:xfrm>
        </p:spPr>
        <p:txBody>
          <a:bodyPr/>
          <a:lstStyle/>
          <a:p>
            <a:r>
              <a:rPr lang="fi-FI" dirty="0"/>
              <a:t>Keimola. </a:t>
            </a:r>
            <a:r>
              <a:rPr lang="fi-FI" dirty="0">
                <a:solidFill>
                  <a:schemeClr val="tx2"/>
                </a:solidFill>
              </a:rPr>
              <a:t>Vertailu käytettyjen mallien toimivuudesta. </a:t>
            </a:r>
            <a:r>
              <a:rPr lang="fi-FI" dirty="0"/>
              <a:t>Toistuva (aamu)ruuhka (1/2)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ADA510-29BE-454C-8094-7C8312F5FA57}"/>
              </a:ext>
            </a:extLst>
          </p:cNvPr>
          <p:cNvSpPr txBox="1">
            <a:spLocks/>
          </p:cNvSpPr>
          <p:nvPr/>
        </p:nvSpPr>
        <p:spPr>
          <a:xfrm>
            <a:off x="3231107" y="1360150"/>
            <a:ext cx="2728336" cy="740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Keimola, Helsinkiin päin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Maanantai 6.3.2017 klo 6-9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Todellinen keskinopeus </a:t>
            </a:r>
            <a:r>
              <a:rPr lang="fi-FI" sz="1200" b="1" dirty="0"/>
              <a:t>95,65</a:t>
            </a:r>
            <a:r>
              <a:rPr lang="fi-FI" sz="1200" dirty="0"/>
              <a:t> km/h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7E7B2-1CA6-4401-AD61-04E03E2E5827}"/>
              </a:ext>
            </a:extLst>
          </p:cNvPr>
          <p:cNvSpPr/>
          <p:nvPr/>
        </p:nvSpPr>
        <p:spPr>
          <a:xfrm rot="20580000" flipH="1">
            <a:off x="7130149" y="234709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93D50-FE6F-47F6-A350-E2F01FEB0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4" y="2236670"/>
            <a:ext cx="4541450" cy="274665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8D55EF-BE8E-40ED-96AA-8397DE28F3E6}"/>
              </a:ext>
            </a:extLst>
          </p:cNvPr>
          <p:cNvSpPr txBox="1">
            <a:spLocks/>
          </p:cNvSpPr>
          <p:nvPr/>
        </p:nvSpPr>
        <p:spPr>
          <a:xfrm>
            <a:off x="792530" y="1516698"/>
            <a:ext cx="1999616" cy="3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/>
              <a:t>Vanha malli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A0FB66-083D-4110-94B7-23C31F38C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62" y="2236670"/>
            <a:ext cx="4482238" cy="27466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C98346-7C90-4CCA-98DC-9EF36BB80CAD}"/>
              </a:ext>
            </a:extLst>
          </p:cNvPr>
          <p:cNvSpPr txBox="1">
            <a:spLocks/>
          </p:cNvSpPr>
          <p:nvPr/>
        </p:nvSpPr>
        <p:spPr>
          <a:xfrm>
            <a:off x="6024895" y="1516698"/>
            <a:ext cx="1834168" cy="364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/>
              <a:t>Uusi malli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382119-AB73-41F5-90CE-EFB3D71AE5A4}"/>
              </a:ext>
            </a:extLst>
          </p:cNvPr>
          <p:cNvSpPr txBox="1">
            <a:spLocks/>
          </p:cNvSpPr>
          <p:nvPr/>
        </p:nvSpPr>
        <p:spPr>
          <a:xfrm>
            <a:off x="792530" y="1730597"/>
            <a:ext cx="2232937" cy="42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Ennustettu keskinopeus </a:t>
            </a:r>
            <a:r>
              <a:rPr lang="fi-FI" sz="1000" b="1" dirty="0"/>
              <a:t>95,18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Ero 0,47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58E054A-9466-400C-BEE0-3EEAA3C0BABF}"/>
              </a:ext>
            </a:extLst>
          </p:cNvPr>
          <p:cNvSpPr txBox="1">
            <a:spLocks/>
          </p:cNvSpPr>
          <p:nvPr/>
        </p:nvSpPr>
        <p:spPr>
          <a:xfrm>
            <a:off x="6024895" y="1730597"/>
            <a:ext cx="2738988" cy="45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Ennustettu </a:t>
            </a:r>
            <a:r>
              <a:rPr lang="fi-FI" sz="1000" b="1" dirty="0"/>
              <a:t>95,46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Ero 0,19 km / 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AA150-2D09-4CA2-AE55-7813C1A81C10}"/>
              </a:ext>
            </a:extLst>
          </p:cNvPr>
          <p:cNvSpPr txBox="1"/>
          <p:nvPr/>
        </p:nvSpPr>
        <p:spPr>
          <a:xfrm>
            <a:off x="2610465" y="2078021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77F13-B4DF-46A0-941C-AE01A5B44BFB}"/>
              </a:ext>
            </a:extLst>
          </p:cNvPr>
          <p:cNvSpPr txBox="1"/>
          <p:nvPr/>
        </p:nvSpPr>
        <p:spPr>
          <a:xfrm>
            <a:off x="7256207" y="2078021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2F7D1-01F1-4058-973D-BE0704D82003}"/>
              </a:ext>
            </a:extLst>
          </p:cNvPr>
          <p:cNvSpPr txBox="1"/>
          <p:nvPr/>
        </p:nvSpPr>
        <p:spPr>
          <a:xfrm>
            <a:off x="3159013" y="2078021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396DD9-6B4A-4DF6-A15B-3D27D9AF9F18}"/>
              </a:ext>
            </a:extLst>
          </p:cNvPr>
          <p:cNvSpPr txBox="1"/>
          <p:nvPr/>
        </p:nvSpPr>
        <p:spPr>
          <a:xfrm>
            <a:off x="7778068" y="2078021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6B831C-F45D-4EBE-B265-C4F6BCC94D46}"/>
              </a:ext>
            </a:extLst>
          </p:cNvPr>
          <p:cNvSpPr/>
          <p:nvPr/>
        </p:nvSpPr>
        <p:spPr>
          <a:xfrm>
            <a:off x="2792146" y="2228198"/>
            <a:ext cx="831882" cy="2856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27E1E3-0CE0-4B2E-AE8D-7C338F1A27D3}"/>
              </a:ext>
            </a:extLst>
          </p:cNvPr>
          <p:cNvSpPr/>
          <p:nvPr/>
        </p:nvSpPr>
        <p:spPr>
          <a:xfrm>
            <a:off x="7374433" y="2227478"/>
            <a:ext cx="831882" cy="2856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60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4269-A630-4CC5-A23E-D55D613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1066959"/>
          </a:xfrm>
        </p:spPr>
        <p:txBody>
          <a:bodyPr/>
          <a:lstStyle/>
          <a:p>
            <a:r>
              <a:rPr lang="fi-FI" dirty="0"/>
              <a:t>Keimola. </a:t>
            </a:r>
            <a:r>
              <a:rPr lang="fi-FI" dirty="0">
                <a:solidFill>
                  <a:schemeClr val="tx2"/>
                </a:solidFill>
              </a:rPr>
              <a:t>Vertailu käytettyjen mallien toimivuudesta. </a:t>
            </a:r>
            <a:r>
              <a:rPr lang="fi-FI" dirty="0"/>
              <a:t>Toistuva (aamu)ruuhka (2/2)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ADA510-29BE-454C-8094-7C8312F5FA57}"/>
              </a:ext>
            </a:extLst>
          </p:cNvPr>
          <p:cNvSpPr txBox="1">
            <a:spLocks/>
          </p:cNvSpPr>
          <p:nvPr/>
        </p:nvSpPr>
        <p:spPr>
          <a:xfrm>
            <a:off x="3195327" y="1341237"/>
            <a:ext cx="2728336" cy="740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Keimola, Helsinkiin päin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Perjantai 7.4.2017 klo 6-9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Todellinen keskinopeus </a:t>
            </a:r>
            <a:r>
              <a:rPr lang="fi-FI" sz="1200" b="1" dirty="0"/>
              <a:t>98,01 km/h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7E7B2-1CA6-4401-AD61-04E03E2E5827}"/>
              </a:ext>
            </a:extLst>
          </p:cNvPr>
          <p:cNvSpPr/>
          <p:nvPr/>
        </p:nvSpPr>
        <p:spPr>
          <a:xfrm rot="20580000" flipH="1">
            <a:off x="7122529" y="269210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8D55EF-BE8E-40ED-96AA-8397DE28F3E6}"/>
              </a:ext>
            </a:extLst>
          </p:cNvPr>
          <p:cNvSpPr txBox="1">
            <a:spLocks/>
          </p:cNvSpPr>
          <p:nvPr/>
        </p:nvSpPr>
        <p:spPr>
          <a:xfrm>
            <a:off x="834728" y="1376951"/>
            <a:ext cx="1999616" cy="3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/>
              <a:t>Vanha malli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C98346-7C90-4CCA-98DC-9EF36BB80CAD}"/>
              </a:ext>
            </a:extLst>
          </p:cNvPr>
          <p:cNvSpPr txBox="1">
            <a:spLocks/>
          </p:cNvSpPr>
          <p:nvPr/>
        </p:nvSpPr>
        <p:spPr>
          <a:xfrm>
            <a:off x="6024894" y="1376951"/>
            <a:ext cx="1834168" cy="364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/>
              <a:t>Uusi malli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382119-AB73-41F5-90CE-EFB3D71AE5A4}"/>
              </a:ext>
            </a:extLst>
          </p:cNvPr>
          <p:cNvSpPr txBox="1">
            <a:spLocks/>
          </p:cNvSpPr>
          <p:nvPr/>
        </p:nvSpPr>
        <p:spPr>
          <a:xfrm>
            <a:off x="834727" y="1624432"/>
            <a:ext cx="2232937" cy="42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Ennustettu keskinopeus </a:t>
            </a:r>
            <a:r>
              <a:rPr lang="fi-FI" sz="1000" b="1" dirty="0"/>
              <a:t>97,17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Ero 0,85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58E054A-9466-400C-BEE0-3EEAA3C0BABF}"/>
              </a:ext>
            </a:extLst>
          </p:cNvPr>
          <p:cNvSpPr txBox="1">
            <a:spLocks/>
          </p:cNvSpPr>
          <p:nvPr/>
        </p:nvSpPr>
        <p:spPr>
          <a:xfrm>
            <a:off x="6024894" y="1624432"/>
            <a:ext cx="2738988" cy="45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GB" sz="1600" b="0" i="0" kern="1200" noProof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lang="en-GB" sz="14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lang="en-GB" sz="1200" i="0" kern="1200" noProof="0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Ennustettu </a:t>
            </a:r>
            <a:r>
              <a:rPr lang="fi-FI" sz="1000" b="1" dirty="0"/>
              <a:t>97,38 km/h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Ero 0,63 km/h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AA150-2D09-4CA2-AE55-7813C1A81C10}"/>
              </a:ext>
            </a:extLst>
          </p:cNvPr>
          <p:cNvSpPr txBox="1"/>
          <p:nvPr/>
        </p:nvSpPr>
        <p:spPr>
          <a:xfrm>
            <a:off x="2640598" y="2078021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77F13-B4DF-46A0-941C-AE01A5B44BFB}"/>
              </a:ext>
            </a:extLst>
          </p:cNvPr>
          <p:cNvSpPr txBox="1"/>
          <p:nvPr/>
        </p:nvSpPr>
        <p:spPr>
          <a:xfrm>
            <a:off x="7226390" y="2078021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Todellinen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2F7D1-01F1-4058-973D-BE0704D82003}"/>
              </a:ext>
            </a:extLst>
          </p:cNvPr>
          <p:cNvSpPr txBox="1"/>
          <p:nvPr/>
        </p:nvSpPr>
        <p:spPr>
          <a:xfrm>
            <a:off x="3189146" y="2078021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396DD9-6B4A-4DF6-A15B-3D27D9AF9F18}"/>
              </a:ext>
            </a:extLst>
          </p:cNvPr>
          <p:cNvSpPr txBox="1"/>
          <p:nvPr/>
        </p:nvSpPr>
        <p:spPr>
          <a:xfrm>
            <a:off x="7748251" y="2078021"/>
            <a:ext cx="914400" cy="26121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Ennustettu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DF9398-6D51-4088-97BD-DA7781920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94" y="2310362"/>
            <a:ext cx="4410776" cy="28331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3CE6F7-4BC8-4954-BE5A-B1A9D9F26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39240"/>
            <a:ext cx="4550863" cy="28042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CBE76D-794C-4A41-ABD3-45108D1864EA}"/>
              </a:ext>
            </a:extLst>
          </p:cNvPr>
          <p:cNvSpPr/>
          <p:nvPr/>
        </p:nvSpPr>
        <p:spPr>
          <a:xfrm>
            <a:off x="2817092" y="2287454"/>
            <a:ext cx="831882" cy="2856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4592B4-27BB-4D63-8F07-A3BAC9D8E203}"/>
              </a:ext>
            </a:extLst>
          </p:cNvPr>
          <p:cNvSpPr/>
          <p:nvPr/>
        </p:nvSpPr>
        <p:spPr>
          <a:xfrm>
            <a:off x="7348032" y="2286734"/>
            <a:ext cx="831882" cy="2856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48629"/>
      </p:ext>
    </p:extLst>
  </p:cSld>
  <p:clrMapOvr>
    <a:masterClrMapping/>
  </p:clrMapOvr>
</p:sld>
</file>

<file path=ppt/theme/theme1.xml><?xml version="1.0" encoding="utf-8"?>
<a:theme xmlns:a="http://schemas.openxmlformats.org/drawingml/2006/main" name="Digia_yleinen_ppt_pohja">
  <a:themeElements>
    <a:clrScheme name="Custom 4">
      <a:dk1>
        <a:srgbClr val="3F3F3F"/>
      </a:dk1>
      <a:lt1>
        <a:srgbClr val="FFFFFF"/>
      </a:lt1>
      <a:dk2>
        <a:srgbClr val="B40003"/>
      </a:dk2>
      <a:lt2>
        <a:srgbClr val="F2F2F2"/>
      </a:lt2>
      <a:accent1>
        <a:srgbClr val="B40003"/>
      </a:accent1>
      <a:accent2>
        <a:srgbClr val="8BC223"/>
      </a:accent2>
      <a:accent3>
        <a:srgbClr val="24598C"/>
      </a:accent3>
      <a:accent4>
        <a:srgbClr val="25A1DE"/>
      </a:accent4>
      <a:accent5>
        <a:srgbClr val="8C5099"/>
      </a:accent5>
      <a:accent6>
        <a:srgbClr val="F7A034"/>
      </a:accent6>
      <a:hlink>
        <a:srgbClr val="404040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rmAutofit/>
      </a:bodyPr>
      <a:lstStyle>
        <a:defPPr marR="0" algn="l" defTabSz="457200" rtl="0" eaLnBrk="1" fontAlgn="auto" latinLnBrk="0" hangingPunct="1">
          <a:lnSpc>
            <a:spcPct val="100000"/>
          </a:lnSpc>
          <a:spcAft>
            <a:spcPts val="0"/>
          </a:spcAft>
          <a:buClrTx/>
          <a:buSzTx/>
          <a:buFontTx/>
          <a:buNone/>
          <a:tabLst/>
          <a:defRPr kumimoji="0" sz="1200" i="0" u="none" strike="noStrike" kern="1200" spc="0" normalizeH="0" baseline="0" noProof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8A2D9A4-5A3B-4EBA-AC6A-E79B7FAD4502}" vid="{C169B5B0-DEF5-4F2F-B460-8F44A9B2352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Digia_ppt_master_2016</Template>
  <TotalTime>6070</TotalTime>
  <Words>816</Words>
  <Application>Microsoft Office PowerPoint</Application>
  <PresentationFormat>On-screen Show (16:9)</PresentationFormat>
  <Paragraphs>177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Lucida Grande</vt:lpstr>
      <vt:lpstr>Symbol</vt:lpstr>
      <vt:lpstr>Times New Roman</vt:lpstr>
      <vt:lpstr>Digia_yleinen_ppt_pohja</vt:lpstr>
      <vt:lpstr>PowerPoint Presentation</vt:lpstr>
      <vt:lpstr>Agenda</vt:lpstr>
      <vt:lpstr>Tavoite</vt:lpstr>
      <vt:lpstr>Tavoite</vt:lpstr>
      <vt:lpstr>Tulokset</vt:lpstr>
      <vt:lpstr>Lopputulokset</vt:lpstr>
      <vt:lpstr>Arvio ennustemallien käyttökelpoisuudesta ruuhkien ja poikkeustilanteiden ennustamiseen. Yhteenveto</vt:lpstr>
      <vt:lpstr>Keimola. Vertailu käytettyjen mallien toimivuudesta. Toistuva (aamu)ruuhka (1/2)</vt:lpstr>
      <vt:lpstr>Keimola. Vertailu käytettyjen mallien toimivuudesta. Toistuva (aamu)ruuhka (2/2)</vt:lpstr>
      <vt:lpstr>Keimola. Vertailu käytettyjen mallien toimivuudesta. Poikkeustilanne (1/2)</vt:lpstr>
      <vt:lpstr>Keimola. Vertailu käytettyjen mallien toimivuudesta. Poikkeustilanne (2/2)</vt:lpstr>
      <vt:lpstr>Pakkala. Poikkeustilanne aamuruuhkassa – nopea yli 30 km nopeuden pudotus 15 minuutin aikana</vt:lpstr>
      <vt:lpstr>Pakkala. Vertailu käytettyjen mallien toimivuudesta. Toistuva (aamu)ruuhka</vt:lpstr>
      <vt:lpstr>Pakkala. Vertailu käytettyjen mallien toimivuudesta. Poikkeustilanne</vt:lpstr>
      <vt:lpstr>Seuraavaksi</vt:lpstr>
      <vt:lpstr>Seuraavaksi</vt:lpstr>
      <vt:lpstr>PowerPoint Presentation</vt:lpstr>
    </vt:vector>
  </TitlesOfParts>
  <Company>Digia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Norrila Pia</dc:creator>
  <cp:lastModifiedBy>Pekka Kinnunen</cp:lastModifiedBy>
  <cp:revision>468</cp:revision>
  <cp:lastPrinted>2013-09-02T09:40:59Z</cp:lastPrinted>
  <dcterms:created xsi:type="dcterms:W3CDTF">2017-01-10T06:15:16Z</dcterms:created>
  <dcterms:modified xsi:type="dcterms:W3CDTF">2017-11-08T12:55:44Z</dcterms:modified>
</cp:coreProperties>
</file>