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sldIdLst>
    <p:sldId id="256" r:id="rId2"/>
    <p:sldId id="278" r:id="rId3"/>
    <p:sldId id="282" r:id="rId4"/>
    <p:sldId id="283" r:id="rId5"/>
    <p:sldId id="281" r:id="rId6"/>
    <p:sldId id="284" r:id="rId7"/>
    <p:sldId id="279" r:id="rId8"/>
    <p:sldId id="285" r:id="rId9"/>
    <p:sldId id="286" r:id="rId10"/>
    <p:sldId id="269" r:id="rId11"/>
    <p:sldId id="270" r:id="rId12"/>
    <p:sldId id="293" r:id="rId13"/>
    <p:sldId id="271" r:id="rId14"/>
    <p:sldId id="273" r:id="rId15"/>
    <p:sldId id="275" r:id="rId16"/>
    <p:sldId id="300" r:id="rId17"/>
    <p:sldId id="299" r:id="rId18"/>
    <p:sldId id="280" r:id="rId19"/>
    <p:sldId id="363" r:id="rId20"/>
    <p:sldId id="375" r:id="rId21"/>
    <p:sldId id="386" r:id="rId22"/>
    <p:sldId id="387" r:id="rId23"/>
    <p:sldId id="376" r:id="rId24"/>
    <p:sldId id="377" r:id="rId25"/>
    <p:sldId id="378" r:id="rId26"/>
    <p:sldId id="380" r:id="rId27"/>
    <p:sldId id="381" r:id="rId28"/>
    <p:sldId id="379" r:id="rId29"/>
    <p:sldId id="405" r:id="rId30"/>
    <p:sldId id="406" r:id="rId31"/>
    <p:sldId id="388" r:id="rId32"/>
    <p:sldId id="389" r:id="rId33"/>
    <p:sldId id="382" r:id="rId34"/>
    <p:sldId id="383" r:id="rId35"/>
    <p:sldId id="384" r:id="rId36"/>
    <p:sldId id="394" r:id="rId37"/>
    <p:sldId id="390" r:id="rId38"/>
    <p:sldId id="385" r:id="rId39"/>
    <p:sldId id="391" r:id="rId40"/>
    <p:sldId id="392" r:id="rId41"/>
    <p:sldId id="396" r:id="rId42"/>
    <p:sldId id="393" r:id="rId43"/>
    <p:sldId id="403" r:id="rId44"/>
    <p:sldId id="395" r:id="rId45"/>
    <p:sldId id="404" r:id="rId46"/>
    <p:sldId id="397" r:id="rId47"/>
    <p:sldId id="398" r:id="rId48"/>
    <p:sldId id="399" r:id="rId49"/>
    <p:sldId id="400" r:id="rId50"/>
    <p:sldId id="366" r:id="rId51"/>
    <p:sldId id="291" r:id="rId52"/>
    <p:sldId id="292" r:id="rId53"/>
    <p:sldId id="354" r:id="rId54"/>
    <p:sldId id="330" r:id="rId55"/>
    <p:sldId id="355" r:id="rId56"/>
    <p:sldId id="331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298" r:id="rId65"/>
    <p:sldId id="365" r:id="rId66"/>
  </p:sldIdLst>
  <p:sldSz cx="9144000" cy="5143500" type="screen16x9"/>
  <p:notesSz cx="6858000" cy="9144000"/>
  <p:defaultTextStyle>
    <a:defPPr>
      <a:defRPr lang="fi-FI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30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F46EF-3393-418A-87D5-D0FD0EDADC7C}" type="datetimeFigureOut">
              <a:rPr lang="fi-FI" smtClean="0"/>
              <a:t>23.3.2017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9591A-E519-4A66-87CC-81D54FA79DB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89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ityksen kans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7" descr="Pitkät_nuolet_cmyk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r="-1753"/>
          <a:stretch/>
        </p:blipFill>
        <p:spPr>
          <a:xfrm rot="10800000" flipH="1">
            <a:off x="0" y="770400"/>
            <a:ext cx="8928000" cy="3253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00" y="3290400"/>
            <a:ext cx="5018682" cy="730800"/>
          </a:xfrm>
        </p:spPr>
        <p:txBody>
          <a:bodyPr anchor="b">
            <a:noAutofit/>
          </a:bodyPr>
          <a:lstStyle>
            <a:lvl1pPr algn="l"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0" y="4136400"/>
            <a:ext cx="6696000" cy="378000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18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4579" y="4565139"/>
            <a:ext cx="2057400" cy="273844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B0CA"/>
              </a:buClr>
              <a:buSzPct val="140000"/>
              <a:buFont typeface="Arial" panose="020B0604020202020204" pitchFamily="34" charset="0"/>
              <a:buNone/>
              <a:defRPr lang="fi-FI" sz="1200" b="0" kern="1200" baseline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F172A025-89C5-40D3-BA29-CB2FF2948AEB}" type="datetime1">
              <a:rPr lang="fi-FI" smtClean="0"/>
              <a:t>23.3.2017</a:t>
            </a:fld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8612" y="62753"/>
            <a:ext cx="2175461" cy="788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10" descr="UUSI_Liikennevirasto_Tapahtumat_vaaka_cmyk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6" b="18364"/>
          <a:stretch/>
        </p:blipFill>
        <p:spPr>
          <a:xfrm>
            <a:off x="252000" y="122400"/>
            <a:ext cx="1009271" cy="10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0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ityksen kiitos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2462400"/>
            <a:ext cx="4554000" cy="457200"/>
          </a:xfrm>
        </p:spPr>
        <p:txBody>
          <a:bodyPr anchor="b">
            <a:noAutofit/>
          </a:bodyPr>
          <a:lstStyle>
            <a:lvl1pPr algn="l"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3168000"/>
            <a:ext cx="4518000" cy="925200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12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8612" y="62753"/>
            <a:ext cx="2095948" cy="986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10" descr="UUSI_Liikennevirasto_Tapahtumat_vaaka_cmyk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6" b="18364"/>
          <a:stretch/>
        </p:blipFill>
        <p:spPr>
          <a:xfrm>
            <a:off x="252000" y="122400"/>
            <a:ext cx="1009271" cy="10872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851270" y="4389120"/>
            <a:ext cx="426600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7" descr="Pitkät_nuolet_cmyk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2" r="-1754"/>
          <a:stretch/>
        </p:blipFill>
        <p:spPr>
          <a:xfrm rot="16200000">
            <a:off x="4407853" y="658870"/>
            <a:ext cx="515283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6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>
            <a:normAutofit/>
          </a:bodyPr>
          <a:lstStyle>
            <a:lvl1pPr>
              <a:buSzPct val="120000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>
            <a:normAutofit/>
          </a:bodyPr>
          <a:lstStyle>
            <a:lvl1pPr>
              <a:buSzPct val="120000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7658-F603-4B98-BF67-AB42E46A18E8}" type="datetime1">
              <a:rPr lang="fi-FI" smtClean="0"/>
              <a:t>23.3.2017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7073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B3730-B0C1-4182-A013-9358270D9F92}" type="datetime1">
              <a:rPr lang="fi-FI" smtClean="0"/>
              <a:t>23.3.2017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993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ityksen blankk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CDA4-988F-4E9E-BDF5-125070DB1B35}" type="datetime1">
              <a:rPr lang="fi-FI" smtClean="0"/>
              <a:t>23.3.2017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068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ityksen kans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7" descr="Pitkät_nuolet_cmyk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9" r="-1753"/>
          <a:stretch/>
        </p:blipFill>
        <p:spPr>
          <a:xfrm rot="10800000">
            <a:off x="3203848" y="267495"/>
            <a:ext cx="5940152" cy="3816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00" y="3290400"/>
            <a:ext cx="5018400" cy="730800"/>
          </a:xfrm>
        </p:spPr>
        <p:txBody>
          <a:bodyPr anchor="b">
            <a:noAutofit/>
          </a:bodyPr>
          <a:lstStyle>
            <a:lvl1pPr algn="l"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0" y="4136400"/>
            <a:ext cx="6696000" cy="378000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18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4579" y="4565139"/>
            <a:ext cx="2057400" cy="273844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B0CA"/>
              </a:buClr>
              <a:buSzPct val="140000"/>
              <a:buFont typeface="Arial" panose="020B0604020202020204" pitchFamily="34" charset="0"/>
              <a:buNone/>
              <a:defRPr lang="fi-FI" sz="1200" b="0" kern="1200" baseline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15E0F579-B3D4-4918-8CA6-833932277D15}" type="datetime1">
              <a:rPr lang="fi-FI" smtClean="0"/>
              <a:t>23.3.2017</a:t>
            </a:fld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8612" y="62753"/>
            <a:ext cx="2095948" cy="986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10" descr="UUSI_Liikennevirasto_Tapahtumat_vaaka_cmyk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6" b="18364"/>
          <a:stretch/>
        </p:blipFill>
        <p:spPr>
          <a:xfrm>
            <a:off x="252000" y="122400"/>
            <a:ext cx="1009271" cy="10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4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ityksen kans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7" descr="Pitkät_nuolet_cmyk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2" r="-1754"/>
          <a:stretch/>
        </p:blipFill>
        <p:spPr>
          <a:xfrm rot="16200000">
            <a:off x="4407853" y="658870"/>
            <a:ext cx="5152834" cy="3816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00" y="3290400"/>
            <a:ext cx="4608000" cy="730800"/>
          </a:xfrm>
        </p:spPr>
        <p:txBody>
          <a:bodyPr anchor="b">
            <a:noAutofit/>
          </a:bodyPr>
          <a:lstStyle>
            <a:lvl1pPr algn="l"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0" y="4136400"/>
            <a:ext cx="5696456" cy="378000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18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4579" y="4565139"/>
            <a:ext cx="2057400" cy="273844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B0CA"/>
              </a:buClr>
              <a:buSzPct val="140000"/>
              <a:buFont typeface="Arial" panose="020B0604020202020204" pitchFamily="34" charset="0"/>
              <a:buNone/>
              <a:defRPr lang="fi-FI" sz="1200" b="0" kern="1200" baseline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B00837AC-C620-4510-8656-64237BE94755}" type="datetime1">
              <a:rPr lang="fi-FI" smtClean="0"/>
              <a:t>23.3.2017</a:t>
            </a:fld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8612" y="62753"/>
            <a:ext cx="2095948" cy="986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10" descr="UUSI_Liikennevirasto_Tapahtumat_vaaka_cmyk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6" b="18364"/>
          <a:stretch/>
        </p:blipFill>
        <p:spPr>
          <a:xfrm>
            <a:off x="252000" y="122400"/>
            <a:ext cx="1009271" cy="10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2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sityksen per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34938" indent="-134938">
              <a:buSzPct val="120000"/>
              <a:buFont typeface="Arial" panose="020B0604020202020204" pitchFamily="34" charset="0"/>
              <a:buChar char="●"/>
              <a:defRPr/>
            </a:lvl1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23.3.2017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570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Esityksen kaksipalstainen perus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000" y="313200"/>
            <a:ext cx="6624000" cy="4572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000" y="1274400"/>
            <a:ext cx="3868340" cy="43744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i="0" baseline="0">
                <a:solidFill>
                  <a:srgbClr val="00B0C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751" y="1711842"/>
            <a:ext cx="3849596" cy="2930405"/>
          </a:xfrm>
        </p:spPr>
        <p:txBody>
          <a:bodyPr>
            <a:normAutofit/>
          </a:bodyPr>
          <a:lstStyle>
            <a:lvl1pPr marL="92075" indent="-92075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74400"/>
            <a:ext cx="3887391" cy="437442"/>
          </a:xfrm>
        </p:spPr>
        <p:txBody>
          <a:bodyPr anchor="t" anchorCtr="0">
            <a:normAutofit/>
          </a:bodyPr>
          <a:lstStyle>
            <a:lvl1pPr marL="0" indent="0">
              <a:buNone/>
              <a:defRPr lang="en-US" sz="1400" b="1" kern="1200" baseline="0" dirty="0" smtClean="0">
                <a:solidFill>
                  <a:srgbClr val="00B0CA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0CA"/>
              </a:buClr>
              <a:buSzPct val="140000"/>
              <a:buFont typeface="Arial" panose="020B0604020202020204" pitchFamily="34" charset="0"/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11842"/>
            <a:ext cx="3887391" cy="2930405"/>
          </a:xfrm>
        </p:spPr>
        <p:txBody>
          <a:bodyPr>
            <a:normAutofit/>
          </a:bodyPr>
          <a:lstStyle>
            <a:lvl1pPr marL="92075" indent="-92075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487D-F777-4327-A1AC-2CDAF483B9F0}" type="datetime1">
              <a:rPr lang="fi-FI" smtClean="0"/>
              <a:t>23.3.2017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270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sivu yhdellä kuvalla 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000" y="313200"/>
            <a:ext cx="6624000" cy="4572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000" y="1338198"/>
            <a:ext cx="3618000" cy="43744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i="0" baseline="0">
                <a:solidFill>
                  <a:srgbClr val="00B0C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751" y="1796903"/>
            <a:ext cx="3618000" cy="2818298"/>
          </a:xfrm>
        </p:spPr>
        <p:txBody>
          <a:bodyPr>
            <a:normAutofit/>
          </a:bodyPr>
          <a:lstStyle>
            <a:lvl1pPr marL="92075" indent="-92075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F036-A15B-4656-B98C-60E0FA0410EE}" type="datetime1">
              <a:rPr lang="fi-FI" smtClean="0"/>
              <a:t>23.3.2017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406400" y="1368000"/>
            <a:ext cx="4413600" cy="3247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0477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sivu kahdella vaakakuvalla 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000" y="313200"/>
            <a:ext cx="6624000" cy="4572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000" y="1338198"/>
            <a:ext cx="3618000" cy="43744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i="0" baseline="0">
                <a:solidFill>
                  <a:srgbClr val="00B0C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751" y="1796903"/>
            <a:ext cx="3618000" cy="2818298"/>
          </a:xfrm>
        </p:spPr>
        <p:txBody>
          <a:bodyPr>
            <a:normAutofit/>
          </a:bodyPr>
          <a:lstStyle>
            <a:lvl1pPr marL="92075" indent="-92075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DB43-D2A9-4424-993D-D6674AB0983D}" type="datetime1">
              <a:rPr lang="fi-FI" smtClean="0"/>
              <a:t>23.3.2017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406400" y="1368000"/>
            <a:ext cx="4417200" cy="15444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4406400" y="3056400"/>
            <a:ext cx="4417200" cy="15444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122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sivu kahdella pystykuvalla 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000" y="313200"/>
            <a:ext cx="6624000" cy="4572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000" y="1338198"/>
            <a:ext cx="3618000" cy="43744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i="0" baseline="0">
                <a:solidFill>
                  <a:srgbClr val="00B0C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751" y="1796903"/>
            <a:ext cx="3618000" cy="2818298"/>
          </a:xfrm>
        </p:spPr>
        <p:txBody>
          <a:bodyPr>
            <a:normAutofit/>
          </a:bodyPr>
          <a:lstStyle>
            <a:lvl1pPr marL="92075" indent="-92075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6F42-3436-4084-92D9-1CE69D60D2E3}" type="datetime1">
              <a:rPr lang="fi-FI" smtClean="0"/>
              <a:t>23.3.2017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392000" y="1346400"/>
            <a:ext cx="2124000" cy="32544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6696000" y="1346400"/>
            <a:ext cx="2124000" cy="3268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2042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astakkaisista kulmista pyöristetty suorakulmio 1"/>
          <p:cNvSpPr/>
          <p:nvPr userDrawn="1"/>
        </p:nvSpPr>
        <p:spPr>
          <a:xfrm flipH="1">
            <a:off x="1044000" y="1761691"/>
            <a:ext cx="7128792" cy="2160240"/>
          </a:xfrm>
          <a:prstGeom prst="round2DiagRect">
            <a:avLst>
              <a:gd name="adj1" fmla="val 25354"/>
              <a:gd name="adj2" fmla="val 0"/>
            </a:avLst>
          </a:prstGeom>
          <a:solidFill>
            <a:srgbClr val="00B0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2E18-0544-4F85-8DE4-31B75E8D1625}" type="datetime1">
              <a:rPr lang="fi-FI" smtClean="0"/>
              <a:t>23.3.2017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6396" y="2294965"/>
            <a:ext cx="6624000" cy="1201269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119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6000" y="313200"/>
            <a:ext cx="662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000" y="1278000"/>
            <a:ext cx="7970400" cy="331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68703" y="4767263"/>
            <a:ext cx="8280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41475-2BDD-4A76-9050-E99E1560EB0E}" type="datetime1">
              <a:rPr lang="fi-FI" smtClean="0"/>
              <a:t>23.3.2017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8042" y="4767263"/>
            <a:ext cx="29173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525" y="4767263"/>
            <a:ext cx="3734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67F47F-A4DF-4926-BB4C-9F1DAEA89B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14" descr="UUSI_Liikennevirasto_Tapahtumat_vaaka_cmyk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94400"/>
            <a:ext cx="1767600" cy="8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9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67" r:id="rId10"/>
    <p:sldLayoutId id="2147483652" r:id="rId11"/>
    <p:sldLayoutId id="2147483654" r:id="rId12"/>
    <p:sldLayoutId id="2147483665" r:id="rId13"/>
  </p:sldLayoutIdLst>
  <p:hf hdr="0"/>
  <p:txStyles>
    <p:titleStyle>
      <a:lvl1pPr marL="0" algn="l" defTabSz="685800" rtl="0" eaLnBrk="1" latinLnBrk="0" hangingPunct="1">
        <a:lnSpc>
          <a:spcPct val="90000"/>
        </a:lnSpc>
        <a:spcBef>
          <a:spcPct val="0"/>
        </a:spcBef>
        <a:buNone/>
        <a:defRPr lang="fi-FI" sz="2800" kern="1200" baseline="0" dirty="0">
          <a:solidFill>
            <a:srgbClr val="00B0CA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34938" indent="-134938" algn="l" defTabSz="685800" rtl="0" eaLnBrk="1" latinLnBrk="0" hangingPunct="1">
        <a:lnSpc>
          <a:spcPct val="90000"/>
        </a:lnSpc>
        <a:spcBef>
          <a:spcPts val="750"/>
        </a:spcBef>
        <a:buClr>
          <a:srgbClr val="00B0CA"/>
        </a:buClr>
        <a:buSzPct val="120000"/>
        <a:buFont typeface="Arial" panose="020B0604020202020204" pitchFamily="34" charset="0"/>
        <a:buChar char="●"/>
        <a:defRPr lang="en-US" sz="1600" b="0" kern="1200" dirty="0" smtClean="0">
          <a:solidFill>
            <a:srgbClr val="000000"/>
          </a:solidFill>
          <a:latin typeface="Arial" charset="0"/>
          <a:ea typeface="+mn-ea"/>
          <a:cs typeface="Arial" panose="020B0604020202020204" pitchFamily="34" charset="0"/>
        </a:defRPr>
      </a:lvl1pPr>
      <a:lvl2pPr marL="449263" indent="-90488" algn="l" defTabSz="685800" rtl="0" eaLnBrk="1" latinLnBrk="0" hangingPunct="1">
        <a:lnSpc>
          <a:spcPct val="90000"/>
        </a:lnSpc>
        <a:spcBef>
          <a:spcPts val="375"/>
        </a:spcBef>
        <a:buClr>
          <a:srgbClr val="A59D95"/>
        </a:buClr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17550" indent="-109538" algn="l" defTabSz="685800" rtl="0" eaLnBrk="1" latinLnBrk="0" hangingPunct="1">
        <a:lnSpc>
          <a:spcPct val="90000"/>
        </a:lnSpc>
        <a:spcBef>
          <a:spcPts val="375"/>
        </a:spcBef>
        <a:buClr>
          <a:srgbClr val="A59D95"/>
        </a:buClr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6325" indent="-133350" algn="l" defTabSz="685800" rtl="0" eaLnBrk="1" latinLnBrk="0" hangingPunct="1">
        <a:lnSpc>
          <a:spcPct val="90000"/>
        </a:lnSpc>
        <a:spcBef>
          <a:spcPts val="375"/>
        </a:spcBef>
        <a:buClr>
          <a:srgbClr val="A59D95"/>
        </a:buClr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31763" algn="l" defTabSz="685800" rtl="0" eaLnBrk="1" latinLnBrk="0" hangingPunct="1">
        <a:lnSpc>
          <a:spcPct val="90000"/>
        </a:lnSpc>
        <a:spcBef>
          <a:spcPts val="375"/>
        </a:spcBef>
        <a:buClr>
          <a:srgbClr val="A59D95"/>
        </a:buClr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>
          <a:xfrm>
            <a:off x="396000" y="3290400"/>
            <a:ext cx="5018682" cy="1004127"/>
          </a:xfrm>
        </p:spPr>
        <p:txBody>
          <a:bodyPr/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>Rannikon avattavien siltojen käyttö ja Pohjan sillan kunnossapito</a:t>
            </a:r>
            <a:endParaRPr lang="fi-FI" dirty="0"/>
          </a:p>
        </p:txBody>
      </p:sp>
      <p:sp>
        <p:nvSpPr>
          <p:cNvPr id="5" name="Alaotsikko 4"/>
          <p:cNvSpPr>
            <a:spLocks noGrp="1"/>
          </p:cNvSpPr>
          <p:nvPr>
            <p:ph type="subTitle" idx="1"/>
          </p:nvPr>
        </p:nvSpPr>
        <p:spPr>
          <a:xfrm>
            <a:off x="396000" y="4294527"/>
            <a:ext cx="6696000" cy="378371"/>
          </a:xfrm>
        </p:spPr>
        <p:txBody>
          <a:bodyPr/>
          <a:lstStyle/>
          <a:p>
            <a:r>
              <a:rPr lang="fi-FI" dirty="0" smtClean="0"/>
              <a:t>2017 - 2022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8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10</a:t>
            </a:fld>
            <a:endParaRPr lang="fi-FI"/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Urakan päätehtävät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6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11</a:t>
            </a:fld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Käyttötehtävät </a:t>
            </a:r>
          </a:p>
          <a:p>
            <a:pPr lvl="1"/>
            <a:r>
              <a:rPr lang="fi-FI" b="1" dirty="0" smtClean="0"/>
              <a:t> Pohjan maantiesillan ja ratasillan avaukset</a:t>
            </a:r>
          </a:p>
          <a:p>
            <a:pPr lvl="1"/>
            <a:r>
              <a:rPr lang="fi-FI" b="1" dirty="0" smtClean="0"/>
              <a:t> Pohjan siltojen käyttö huoltojen ja häiriöiden yhteydessä</a:t>
            </a:r>
          </a:p>
          <a:p>
            <a:pPr lvl="1"/>
            <a:r>
              <a:rPr lang="fi-FI" b="1" dirty="0" smtClean="0"/>
              <a:t> tilastokirjaukset </a:t>
            </a:r>
            <a:r>
              <a:rPr lang="fi-FI" b="1" dirty="0" err="1" smtClean="0"/>
              <a:t>LockI</a:t>
            </a:r>
            <a:r>
              <a:rPr lang="fi-FI" b="1" dirty="0" smtClean="0"/>
              <a:t>-sulkuseurantasovellukseen (vaihtuu HARJA-järjestelmään vuonna 2018)</a:t>
            </a:r>
          </a:p>
          <a:p>
            <a:pPr marL="0" indent="0">
              <a:buNone/>
            </a:pPr>
            <a:r>
              <a:rPr lang="fi-FI" b="1" dirty="0" smtClean="0"/>
              <a:t>Lisäksi 1.4.2018 alkaen: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Strömman ja </a:t>
            </a:r>
            <a:r>
              <a:rPr lang="fi-FI" b="1" dirty="0" err="1" smtClean="0"/>
              <a:t>Lillholmenin</a:t>
            </a:r>
            <a:r>
              <a:rPr lang="fi-FI" b="1" dirty="0" smtClean="0"/>
              <a:t> siltojen avaukset kaukokäytöllä Pohjan käyttökeskuksesta 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53761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12</a:t>
            </a:fld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Määräaikaishuollot</a:t>
            </a:r>
          </a:p>
          <a:p>
            <a:r>
              <a:rPr lang="fi-FI" dirty="0" smtClean="0"/>
              <a:t> </a:t>
            </a:r>
            <a:r>
              <a:rPr lang="fi-FI" b="1" dirty="0" smtClean="0"/>
              <a:t>Konetekniset huollot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Määräajat: 2 vko välein / 4 vko välein / 2 x vuodessa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tarkastukset ja toimenpiteet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tilaaja toimittaa/kustantaa varaosat ja voiteluaineet</a:t>
            </a:r>
          </a:p>
          <a:p>
            <a:pPr lvl="1"/>
            <a:r>
              <a:rPr lang="fi-FI" b="1" dirty="0" smtClean="0"/>
              <a:t> tilastokirjaukset </a:t>
            </a:r>
            <a:r>
              <a:rPr lang="fi-FI" b="1" dirty="0" err="1" smtClean="0"/>
              <a:t>LockI:iin</a:t>
            </a:r>
            <a:endParaRPr lang="fi-FI" dirty="0" smtClean="0"/>
          </a:p>
          <a:p>
            <a:pPr marL="358775" lvl="1" indent="0">
              <a:buNone/>
            </a:pP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4985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13</a:t>
            </a:fld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Määräaikaishuollot</a:t>
            </a:r>
          </a:p>
          <a:p>
            <a:r>
              <a:rPr lang="fi-FI" dirty="0" smtClean="0"/>
              <a:t> </a:t>
            </a:r>
            <a:r>
              <a:rPr lang="fi-FI" b="1" dirty="0" smtClean="0"/>
              <a:t>Sähkötekniset huollot</a:t>
            </a:r>
            <a:r>
              <a:rPr lang="fi-FI" dirty="0"/>
              <a:t> </a:t>
            </a:r>
          </a:p>
          <a:p>
            <a:pPr lvl="1"/>
            <a:r>
              <a:rPr lang="fi-FI" b="1" dirty="0" smtClean="0"/>
              <a:t> keväällä / 1 kk välein / 3 kk välein / 2 x vuodessa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tarkastukset ja testit</a:t>
            </a:r>
          </a:p>
          <a:p>
            <a:pPr lvl="1"/>
            <a:r>
              <a:rPr lang="fi-FI" b="1" dirty="0" smtClean="0"/>
              <a:t> tarvittavat korjaukset </a:t>
            </a:r>
          </a:p>
          <a:p>
            <a:pPr lvl="1"/>
            <a:r>
              <a:rPr lang="fi-FI" b="1" dirty="0" smtClean="0"/>
              <a:t> laitteiden korjattavaksi toimittaminen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tilaaja toimittaa/kustantaa osat ja materiaalit (pl. pientarvikkeet)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tilastokirjaukset </a:t>
            </a:r>
            <a:r>
              <a:rPr lang="fi-FI" b="1" dirty="0" err="1" smtClean="0"/>
              <a:t>LockI:iin</a:t>
            </a:r>
            <a:endParaRPr lang="fi-FI" b="1" dirty="0" smtClean="0"/>
          </a:p>
        </p:txBody>
      </p:sp>
    </p:spTree>
    <p:extLst>
      <p:ext uri="{BB962C8B-B14F-4D97-AF65-F5344CB8AC3E}">
        <p14:creationId xmlns:p14="http://schemas.microsoft.com/office/powerpoint/2010/main" val="347083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14</a:t>
            </a:fld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Määräaikaishuollot</a:t>
            </a:r>
          </a:p>
          <a:p>
            <a:r>
              <a:rPr lang="fi-FI" b="1" dirty="0"/>
              <a:t> </a:t>
            </a:r>
            <a:r>
              <a:rPr lang="fi-FI" b="1" dirty="0" smtClean="0"/>
              <a:t>Ylläpito </a:t>
            </a:r>
            <a:r>
              <a:rPr lang="fi-FI" b="1" dirty="0"/>
              <a:t>ja laitteiden kunnontarkkailu sekä rakennustekniset ylläpitotehtävät</a:t>
            </a:r>
          </a:p>
          <a:p>
            <a:pPr lvl="1"/>
            <a:r>
              <a:rPr lang="fi-FI" dirty="0" smtClean="0"/>
              <a:t> </a:t>
            </a:r>
            <a:r>
              <a:rPr lang="fi-FI" b="1" dirty="0" smtClean="0"/>
              <a:t>siltakohteen rakenteiden ja laitteiden tarkkailu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pienet korjaustyöt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pelastusvälineiden tarkastukset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sammuttimien huolto</a:t>
            </a:r>
          </a:p>
          <a:p>
            <a:r>
              <a:rPr lang="fi-FI" b="1" dirty="0"/>
              <a:t> </a:t>
            </a:r>
            <a:r>
              <a:rPr lang="fi-FI" b="1" dirty="0" smtClean="0"/>
              <a:t>Kiinteistöhuolto</a:t>
            </a:r>
          </a:p>
          <a:p>
            <a:pPr lvl="1"/>
            <a:r>
              <a:rPr lang="fi-FI" b="1" dirty="0" smtClean="0"/>
              <a:t> tarkastuskäynnit ja toimenpiteet 2 vko välein</a:t>
            </a:r>
          </a:p>
          <a:p>
            <a:pPr lvl="1"/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5012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15</a:t>
            </a:fld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Vika- ja häiriötilanteiden hoito</a:t>
            </a:r>
          </a:p>
          <a:p>
            <a:r>
              <a:rPr lang="fi-FI" b="1" dirty="0" smtClean="0"/>
              <a:t>Hälytykset tulevat puhelimitse / järjestelmän lähettämä tekstiviesti</a:t>
            </a:r>
          </a:p>
          <a:p>
            <a:r>
              <a:rPr lang="fi-FI" b="1" dirty="0" smtClean="0"/>
              <a:t> Vikatilanteiden vasteaika on 60 minuuttia</a:t>
            </a:r>
          </a:p>
          <a:p>
            <a:r>
              <a:rPr lang="fi-FI" b="1" dirty="0"/>
              <a:t> </a:t>
            </a:r>
            <a:r>
              <a:rPr lang="fi-FI" b="1" dirty="0" smtClean="0"/>
              <a:t>Suljettava auki jäänyt silta / korjattava avauksen estävä häiriö</a:t>
            </a:r>
          </a:p>
          <a:p>
            <a:r>
              <a:rPr lang="fi-FI" b="1" dirty="0" smtClean="0"/>
              <a:t> Ilmoitukset VTS, tieliikennekeskus</a:t>
            </a:r>
          </a:p>
          <a:p>
            <a:r>
              <a:rPr lang="fi-FI" b="1" dirty="0" smtClean="0"/>
              <a:t> Tilastokirjaukset</a:t>
            </a:r>
          </a:p>
        </p:txBody>
      </p:sp>
    </p:spTree>
    <p:extLst>
      <p:ext uri="{BB962C8B-B14F-4D97-AF65-F5344CB8AC3E}">
        <p14:creationId xmlns:p14="http://schemas.microsoft.com/office/powerpoint/2010/main" val="160311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16</a:t>
            </a:fld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Tilaajan järjestämät koulutukset </a:t>
            </a:r>
          </a:p>
          <a:p>
            <a:r>
              <a:rPr lang="fi-FI" b="1" dirty="0"/>
              <a:t> </a:t>
            </a:r>
            <a:r>
              <a:rPr lang="fi-FI" b="1" dirty="0" smtClean="0"/>
              <a:t>Huoltokoulutus</a:t>
            </a:r>
          </a:p>
          <a:p>
            <a:pPr lvl="1"/>
            <a:r>
              <a:rPr lang="fi-FI" b="1" dirty="0" smtClean="0"/>
              <a:t>Käydään huoltokohteet ja toimenpiteet läpi</a:t>
            </a:r>
            <a:endParaRPr lang="fi-FI" b="1" dirty="0"/>
          </a:p>
          <a:p>
            <a:r>
              <a:rPr lang="fi-FI" b="1" dirty="0" smtClean="0"/>
              <a:t> Käyttökoulutus</a:t>
            </a:r>
          </a:p>
          <a:p>
            <a:pPr lvl="1"/>
            <a:r>
              <a:rPr lang="fi-FI" b="1" dirty="0" smtClean="0"/>
              <a:t>Käydään siltojen avauksiin liittyvät toimenpiteet läpi</a:t>
            </a:r>
          </a:p>
          <a:p>
            <a:r>
              <a:rPr lang="fi-FI" b="1" dirty="0"/>
              <a:t> </a:t>
            </a:r>
            <a:r>
              <a:rPr lang="fi-FI" b="1" dirty="0" smtClean="0"/>
              <a:t>Tilastokirjaukset</a:t>
            </a:r>
          </a:p>
        </p:txBody>
      </p:sp>
    </p:spTree>
    <p:extLst>
      <p:ext uri="{BB962C8B-B14F-4D97-AF65-F5344CB8AC3E}">
        <p14:creationId xmlns:p14="http://schemas.microsoft.com/office/powerpoint/2010/main" val="195252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17</a:t>
            </a:fld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smtClean="0"/>
              <a:t>Laiminlyönnit </a:t>
            </a:r>
          </a:p>
          <a:p>
            <a:r>
              <a:rPr lang="fi-FI" b="1" dirty="0"/>
              <a:t>Sillan avausten viivästymisestä peritään 1000 euron suuruinen sakko alkavalta tunnilta/ viivästynyt avaus.  Avaus katsotaan viivästyneeksi, kun palvelu viivästyy yli 0,5 tuntia</a:t>
            </a:r>
            <a:r>
              <a:rPr lang="fi-FI" b="1" dirty="0" smtClean="0"/>
              <a:t>. </a:t>
            </a:r>
          </a:p>
          <a:p>
            <a:r>
              <a:rPr lang="fi-FI" b="1" dirty="0" smtClean="0"/>
              <a:t>Häiriötilanteissa peritään vasteajan ylittävältä ajalta sakkoa, jokaiselta alkavalta tunnilta 200 euroa, liikennekauden ulkopuolella 1000 € alkavalta vuorokaudelta</a:t>
            </a:r>
          </a:p>
          <a:p>
            <a:r>
              <a:rPr lang="fi-FI" b="1" dirty="0"/>
              <a:t> </a:t>
            </a:r>
            <a:r>
              <a:rPr lang="fi-FI" b="1" dirty="0" smtClean="0"/>
              <a:t>Huoltojen </a:t>
            </a:r>
            <a:r>
              <a:rPr lang="fi-FI" b="1" dirty="0"/>
              <a:t>ja tarkastusten sekä näiden kirjanpidon laiminlyönneistä peritään 1000 €/ </a:t>
            </a:r>
            <a:r>
              <a:rPr lang="fi-FI" b="1" dirty="0" smtClean="0"/>
              <a:t>kohde </a:t>
            </a:r>
            <a:r>
              <a:rPr lang="fi-FI" b="1" dirty="0"/>
              <a:t>sakkoa jokaiselta alkavalta </a:t>
            </a:r>
            <a:r>
              <a:rPr lang="fi-FI" b="1" dirty="0" smtClean="0"/>
              <a:t>viikolta</a:t>
            </a:r>
          </a:p>
          <a:p>
            <a:r>
              <a:rPr lang="fi-FI" b="1" dirty="0"/>
              <a:t> Jos urakoitsija vaihtaa ilman tilaajan hyväksyntää tarjouksessa </a:t>
            </a:r>
            <a:r>
              <a:rPr lang="fi-FI" b="1" dirty="0" smtClean="0"/>
              <a:t>nimetyn </a:t>
            </a:r>
            <a:r>
              <a:rPr lang="fi-FI" b="1" dirty="0"/>
              <a:t>henkilön, tilaajalla on oikeus periä urakoitsijalta </a:t>
            </a:r>
            <a:r>
              <a:rPr lang="fi-FI" b="1" dirty="0" smtClean="0"/>
              <a:t>sopimussakkoa </a:t>
            </a:r>
            <a:r>
              <a:rPr lang="fi-FI" b="1" dirty="0"/>
              <a:t>2 % urakkahinnasta vaihdettua henkilöä kohti.  </a:t>
            </a:r>
            <a:endParaRPr lang="fi-FI" b="1" dirty="0" smtClean="0"/>
          </a:p>
        </p:txBody>
      </p:sp>
    </p:spTree>
    <p:extLst>
      <p:ext uri="{BB962C8B-B14F-4D97-AF65-F5344CB8AC3E}">
        <p14:creationId xmlns:p14="http://schemas.microsoft.com/office/powerpoint/2010/main" val="424024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18</a:t>
            </a:fld>
            <a:endParaRPr lang="fi-FI"/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Urakkakohteet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8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Lounais</a:t>
            </a:r>
            <a:r>
              <a:rPr lang="fi-FI" dirty="0" smtClean="0"/>
              <a:t>-Suomen avattavien siltojen käyttö ja kunnossapito 2017 - 2022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19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24" y="0"/>
            <a:ext cx="6717257" cy="5143500"/>
          </a:xfrm>
          <a:prstGeom prst="rect">
            <a:avLst/>
          </a:prstGeom>
        </p:spPr>
      </p:pic>
      <p:cxnSp>
        <p:nvCxnSpPr>
          <p:cNvPr id="5" name="Suora nuoliyhdysviiva 4"/>
          <p:cNvCxnSpPr/>
          <p:nvPr/>
        </p:nvCxnSpPr>
        <p:spPr>
          <a:xfrm flipH="1" flipV="1">
            <a:off x="6610306" y="3613661"/>
            <a:ext cx="149088" cy="829834"/>
          </a:xfrm>
          <a:prstGeom prst="straightConnector1">
            <a:avLst/>
          </a:prstGeom>
          <a:ln w="127000">
            <a:solidFill>
              <a:schemeClr val="dk1">
                <a:alpha val="51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9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2</a:t>
            </a:fld>
            <a:endParaRPr lang="fi-FI"/>
          </a:p>
        </p:txBody>
      </p:sp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Urakan vaatimukset</a:t>
            </a:r>
            <a:br>
              <a:rPr lang="fi-FI" dirty="0" smtClean="0"/>
            </a:br>
            <a:r>
              <a:rPr lang="fi-FI" dirty="0" smtClean="0"/>
              <a:t>(urakoitsija ja henkilöstö)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69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Pohjan avattavat sillat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 smtClean="0"/>
              <a:t> </a:t>
            </a:r>
            <a:r>
              <a:rPr lang="fi-FI" b="1" dirty="0" err="1" smtClean="0"/>
              <a:t>Raaseporissa</a:t>
            </a:r>
            <a:endParaRPr lang="fi-FI" b="1" dirty="0" smtClean="0"/>
          </a:p>
          <a:p>
            <a:r>
              <a:rPr lang="fi-FI" b="1" dirty="0"/>
              <a:t> </a:t>
            </a:r>
            <a:r>
              <a:rPr lang="fi-FI" b="1" dirty="0" smtClean="0"/>
              <a:t>Aukioloajat:</a:t>
            </a:r>
          </a:p>
          <a:p>
            <a:pPr lvl="1"/>
            <a:r>
              <a:rPr lang="fi-FI" b="1" dirty="0" smtClean="0"/>
              <a:t> Avataan ammattiliikenteelle ympäri vuoden 24/7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Avataan huviliikenteelle (ympäri vuoden) klo 8 – 22, pl. MA-PE klo 16 – 18</a:t>
            </a:r>
            <a:endParaRPr lang="fi-FI" b="1" dirty="0"/>
          </a:p>
          <a:p>
            <a:r>
              <a:rPr lang="fi-FI" b="1" dirty="0" smtClean="0"/>
              <a:t> Avauksia vuodessa noin 400 - 500 kpl</a:t>
            </a:r>
            <a:endParaRPr lang="fi-FI" b="1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23.3.2017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61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300" y="0"/>
            <a:ext cx="8140700" cy="5144797"/>
          </a:xfrm>
          <a:prstGeom prst="rect">
            <a:avLst/>
          </a:prstGeom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23.3.2017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63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0987" cy="48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99" y="0"/>
            <a:ext cx="6857999" cy="5143500"/>
          </a:xfrm>
        </p:spPr>
      </p:pic>
    </p:spTree>
    <p:extLst>
      <p:ext uri="{BB962C8B-B14F-4D97-AF65-F5344CB8AC3E}">
        <p14:creationId xmlns:p14="http://schemas.microsoft.com/office/powerpoint/2010/main" val="289080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855" cy="5143500"/>
          </a:xfr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65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25</a:t>
            </a:fld>
            <a:endParaRPr lang="fi-FI"/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0" y="0"/>
            <a:ext cx="6857999" cy="5143500"/>
          </a:xfrm>
        </p:spPr>
      </p:pic>
    </p:spTree>
    <p:extLst>
      <p:ext uri="{BB962C8B-B14F-4D97-AF65-F5344CB8AC3E}">
        <p14:creationId xmlns:p14="http://schemas.microsoft.com/office/powerpoint/2010/main" val="9359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26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99" y="0"/>
            <a:ext cx="6857999" cy="5143500"/>
          </a:xfrm>
        </p:spPr>
      </p:pic>
    </p:spTree>
    <p:extLst>
      <p:ext uri="{BB962C8B-B14F-4D97-AF65-F5344CB8AC3E}">
        <p14:creationId xmlns:p14="http://schemas.microsoft.com/office/powerpoint/2010/main" val="37919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27</a:t>
            </a:fld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4855" cy="5143500"/>
          </a:xfrm>
        </p:spPr>
      </p:pic>
    </p:spTree>
    <p:extLst>
      <p:ext uri="{BB962C8B-B14F-4D97-AF65-F5344CB8AC3E}">
        <p14:creationId xmlns:p14="http://schemas.microsoft.com/office/powerpoint/2010/main" val="33221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28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3" y="0"/>
            <a:ext cx="9163964" cy="5143500"/>
          </a:xfrm>
        </p:spPr>
      </p:pic>
    </p:spTree>
    <p:extLst>
      <p:ext uri="{BB962C8B-B14F-4D97-AF65-F5344CB8AC3E}">
        <p14:creationId xmlns:p14="http://schemas.microsoft.com/office/powerpoint/2010/main" val="41907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29</a:t>
            </a:fld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649"/>
          </a:xfrm>
        </p:spPr>
      </p:pic>
    </p:spTree>
    <p:extLst>
      <p:ext uri="{BB962C8B-B14F-4D97-AF65-F5344CB8AC3E}">
        <p14:creationId xmlns:p14="http://schemas.microsoft.com/office/powerpoint/2010/main" val="18708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Rannikon avattavien siltojen käyttö ja Pohjan sillan kunnossapito 2017 </a:t>
            </a:r>
            <a:r>
              <a:rPr lang="fi-FI" dirty="0"/>
              <a:t>- 2022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Urakoitsijan soveltuvuusvaatimukset:</a:t>
            </a:r>
          </a:p>
          <a:p>
            <a:r>
              <a:rPr lang="fi-FI" b="1" dirty="0"/>
              <a:t> </a:t>
            </a:r>
            <a:r>
              <a:rPr lang="fi-FI" b="1" dirty="0" smtClean="0"/>
              <a:t>Referenssivaatimus 2 kpl vastaavaa teknistä suorituskykyä ja ammatillista pätevyyttä vaatinutta, yli 100 000 €, yli 12 kk urakkaa 3 vuoden aikana</a:t>
            </a:r>
          </a:p>
          <a:p>
            <a:r>
              <a:rPr lang="fi-FI" b="1" dirty="0" smtClean="0"/>
              <a:t> Kaupparekisteriin kuuluminen </a:t>
            </a:r>
            <a:r>
              <a:rPr lang="fi-FI" dirty="0" smtClean="0"/>
              <a:t>(Kaupparekisteriote / RALA / TIVA)</a:t>
            </a:r>
          </a:p>
          <a:p>
            <a:r>
              <a:rPr lang="fi-FI" b="1" dirty="0"/>
              <a:t> </a:t>
            </a:r>
            <a:r>
              <a:rPr lang="fi-FI" b="1" dirty="0" smtClean="0"/>
              <a:t>sekä muut tilaajavastuulain mukaiset velvoitteet </a:t>
            </a:r>
            <a:r>
              <a:rPr lang="fi-FI" dirty="0" smtClean="0"/>
              <a:t>(RALA / TIVA / todistus verojen maksamisesta ja eläkemaksujen maksamisesta)</a:t>
            </a:r>
          </a:p>
          <a:p>
            <a:r>
              <a:rPr lang="fi-FI" b="1" dirty="0"/>
              <a:t> </a:t>
            </a:r>
            <a:r>
              <a:rPr lang="fi-FI" b="1" dirty="0" smtClean="0"/>
              <a:t>tarjoajan luottokelpoisuus </a:t>
            </a:r>
            <a:r>
              <a:rPr lang="fi-FI" dirty="0" smtClean="0"/>
              <a:t>(Pankin tai luottolaitoksen lausunto)</a:t>
            </a:r>
          </a:p>
          <a:p>
            <a:r>
              <a:rPr lang="fi-FI" b="1" dirty="0"/>
              <a:t> </a:t>
            </a:r>
            <a:r>
              <a:rPr lang="fi-FI" b="1" dirty="0" smtClean="0"/>
              <a:t>sähköasennuksien A/S1-toimintaoikeudet </a:t>
            </a:r>
            <a:r>
              <a:rPr lang="fi-FI" dirty="0" smtClean="0"/>
              <a:t>(TUKES)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33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30</a:t>
            </a:fld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649"/>
          </a:xfrm>
        </p:spPr>
      </p:pic>
    </p:spTree>
    <p:extLst>
      <p:ext uri="{BB962C8B-B14F-4D97-AF65-F5344CB8AC3E}">
        <p14:creationId xmlns:p14="http://schemas.microsoft.com/office/powerpoint/2010/main" val="254155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31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649"/>
          </a:xfrm>
        </p:spPr>
      </p:pic>
    </p:spTree>
    <p:extLst>
      <p:ext uri="{BB962C8B-B14F-4D97-AF65-F5344CB8AC3E}">
        <p14:creationId xmlns:p14="http://schemas.microsoft.com/office/powerpoint/2010/main" val="196444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32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2901592" cy="5153229"/>
          </a:xfr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92" y="0"/>
            <a:ext cx="2896115" cy="51435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1132" y="650875"/>
            <a:ext cx="5143500" cy="38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5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33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4855" cy="5143500"/>
          </a:xfrm>
        </p:spPr>
      </p:pic>
    </p:spTree>
    <p:extLst>
      <p:ext uri="{BB962C8B-B14F-4D97-AF65-F5344CB8AC3E}">
        <p14:creationId xmlns:p14="http://schemas.microsoft.com/office/powerpoint/2010/main" val="16251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34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00" y="0"/>
            <a:ext cx="3871515" cy="5162022"/>
          </a:xfrm>
        </p:spPr>
      </p:pic>
    </p:spTree>
    <p:extLst>
      <p:ext uri="{BB962C8B-B14F-4D97-AF65-F5344CB8AC3E}">
        <p14:creationId xmlns:p14="http://schemas.microsoft.com/office/powerpoint/2010/main" val="284490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35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649"/>
          </a:xfrm>
        </p:spPr>
      </p:pic>
    </p:spTree>
    <p:extLst>
      <p:ext uri="{BB962C8B-B14F-4D97-AF65-F5344CB8AC3E}">
        <p14:creationId xmlns:p14="http://schemas.microsoft.com/office/powerpoint/2010/main" val="406990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36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3874" y="643004"/>
            <a:ext cx="5144030" cy="3858021"/>
          </a:xfrm>
        </p:spPr>
      </p:pic>
    </p:spTree>
    <p:extLst>
      <p:ext uri="{BB962C8B-B14F-4D97-AF65-F5344CB8AC3E}">
        <p14:creationId xmlns:p14="http://schemas.microsoft.com/office/powerpoint/2010/main" val="40859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37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4855" cy="5143500"/>
          </a:xfrm>
          <a:ln>
            <a:solidFill>
              <a:schemeClr val="tx1"/>
            </a:solidFill>
          </a:ln>
        </p:spPr>
      </p:pic>
      <p:sp>
        <p:nvSpPr>
          <p:cNvPr id="7" name="Suorakulmio 6"/>
          <p:cNvSpPr/>
          <p:nvPr/>
        </p:nvSpPr>
        <p:spPr>
          <a:xfrm>
            <a:off x="-165100" y="770400"/>
            <a:ext cx="1193800" cy="1045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7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38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649"/>
          </a:xfrm>
        </p:spPr>
      </p:pic>
    </p:spTree>
    <p:extLst>
      <p:ext uri="{BB962C8B-B14F-4D97-AF65-F5344CB8AC3E}">
        <p14:creationId xmlns:p14="http://schemas.microsoft.com/office/powerpoint/2010/main" val="23878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39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4855" cy="5143500"/>
          </a:xfrm>
        </p:spPr>
      </p:pic>
    </p:spTree>
    <p:extLst>
      <p:ext uri="{BB962C8B-B14F-4D97-AF65-F5344CB8AC3E}">
        <p14:creationId xmlns:p14="http://schemas.microsoft.com/office/powerpoint/2010/main" val="132678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Lisäksi urakoitsijan soveltuvuusvaatimukset (jos tarjoaja on TYL):</a:t>
            </a:r>
          </a:p>
          <a:p>
            <a:r>
              <a:rPr lang="fi-FI" b="1" dirty="0"/>
              <a:t> </a:t>
            </a:r>
            <a:r>
              <a:rPr lang="fi-FI" b="1" dirty="0" smtClean="0"/>
              <a:t>aiesopimus </a:t>
            </a:r>
            <a:r>
              <a:rPr lang="fi-FI" b="1" dirty="0" err="1" smtClean="0"/>
              <a:t>TYL:n</a:t>
            </a:r>
            <a:r>
              <a:rPr lang="fi-FI" b="1" dirty="0" smtClean="0"/>
              <a:t> perustamisesta, josta selviää vastuun jakautuminen</a:t>
            </a:r>
          </a:p>
          <a:p>
            <a:r>
              <a:rPr lang="fi-FI" b="1" dirty="0"/>
              <a:t> </a:t>
            </a:r>
            <a:r>
              <a:rPr lang="fi-FI" b="1" dirty="0" smtClean="0"/>
              <a:t>kaupparekisteriotteet kaikilta jäseniltä</a:t>
            </a:r>
          </a:p>
          <a:p>
            <a:pPr marL="0" indent="0">
              <a:buNone/>
            </a:pPr>
            <a:endParaRPr lang="fi-FI" b="1" dirty="0" smtClean="0"/>
          </a:p>
          <a:p>
            <a:pPr marL="0" indent="0">
              <a:buNone/>
            </a:pPr>
            <a:r>
              <a:rPr lang="fi-FI" b="1" dirty="0" smtClean="0"/>
              <a:t>Jos käytetään alihankkijoita soveltuvuusvaatimusten täyttämiseksi:</a:t>
            </a:r>
          </a:p>
          <a:p>
            <a:r>
              <a:rPr lang="fi-FI" b="1" dirty="0" smtClean="0"/>
              <a:t> luettelo ja sitoumus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1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40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4855" cy="5143500"/>
          </a:xfrm>
        </p:spPr>
      </p:pic>
    </p:spTree>
    <p:extLst>
      <p:ext uri="{BB962C8B-B14F-4D97-AF65-F5344CB8AC3E}">
        <p14:creationId xmlns:p14="http://schemas.microsoft.com/office/powerpoint/2010/main" val="320627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41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5750" y="642407"/>
            <a:ext cx="5143500" cy="3857624"/>
          </a:xfrm>
        </p:spPr>
      </p:pic>
      <p:pic>
        <p:nvPicPr>
          <p:cNvPr id="7" name="Sisällön paikkamerkki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0233" y="641944"/>
            <a:ext cx="5144030" cy="385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42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649"/>
          </a:xfrm>
        </p:spPr>
      </p:pic>
    </p:spTree>
    <p:extLst>
      <p:ext uri="{BB962C8B-B14F-4D97-AF65-F5344CB8AC3E}">
        <p14:creationId xmlns:p14="http://schemas.microsoft.com/office/powerpoint/2010/main" val="334785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43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0873" y="1125144"/>
            <a:ext cx="5143501" cy="2893218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5128" y="1125144"/>
            <a:ext cx="5143500" cy="289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0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44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18" y="-9729"/>
            <a:ext cx="2901592" cy="5153229"/>
          </a:xfr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10" y="0"/>
            <a:ext cx="28961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45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0856" y="1125143"/>
            <a:ext cx="5143502" cy="2893219"/>
          </a:xfr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5121" y="1125143"/>
            <a:ext cx="5143500" cy="289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46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649"/>
          </a:xfrm>
        </p:spPr>
      </p:pic>
    </p:spTree>
    <p:extLst>
      <p:ext uri="{BB962C8B-B14F-4D97-AF65-F5344CB8AC3E}">
        <p14:creationId xmlns:p14="http://schemas.microsoft.com/office/powerpoint/2010/main" val="14002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47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1646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48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92352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49</a:t>
            </a:fld>
            <a:endParaRPr lang="fi-FI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22273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Henkilöstön ammattitaito ja pätevyydet (SKU 4.1)</a:t>
            </a:r>
          </a:p>
          <a:p>
            <a:r>
              <a:rPr lang="fi-FI" b="1" dirty="0"/>
              <a:t> </a:t>
            </a:r>
            <a:r>
              <a:rPr lang="fi-FI" b="1" dirty="0" smtClean="0"/>
              <a:t>Urakan vastuuhenkilö:</a:t>
            </a:r>
          </a:p>
          <a:p>
            <a:pPr lvl="1"/>
            <a:r>
              <a:rPr lang="fi-FI" b="1" dirty="0" smtClean="0"/>
              <a:t>Asentajan perustutkinto ja (2 vuoden kokemus urakan vastuuhenkilönä tai vastuullisena työnjohtajana toimimisesta) TAI vähintään 3 vuoden kokemus urakoiden vastuuhenkilönä toimisesta</a:t>
            </a:r>
            <a:endParaRPr lang="en-US" dirty="0"/>
          </a:p>
          <a:p>
            <a:pPr lvl="1"/>
            <a:r>
              <a:rPr lang="fi-FI" b="1" dirty="0" smtClean="0"/>
              <a:t>Tieturva 1</a:t>
            </a:r>
          </a:p>
          <a:p>
            <a:pPr lvl="1"/>
            <a:r>
              <a:rPr lang="fi-FI" b="1" dirty="0" smtClean="0"/>
              <a:t>Työturvallisuuskortti</a:t>
            </a:r>
          </a:p>
          <a:p>
            <a:pPr lvl="1"/>
            <a:r>
              <a:rPr lang="fi-FI" b="1" dirty="0" smtClean="0"/>
              <a:t>EA1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227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Lounais</a:t>
            </a:r>
            <a:r>
              <a:rPr lang="fi-FI" dirty="0" smtClean="0"/>
              <a:t>-Suomen avattavien siltojen käyttö ja kunnossapito 2017 - 2022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50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24" y="0"/>
            <a:ext cx="6717257" cy="5143500"/>
          </a:xfrm>
          <a:prstGeom prst="rect">
            <a:avLst/>
          </a:prstGeom>
        </p:spPr>
      </p:pic>
      <p:cxnSp>
        <p:nvCxnSpPr>
          <p:cNvPr id="5" name="Suora nuoliyhdysviiva 4"/>
          <p:cNvCxnSpPr/>
          <p:nvPr/>
        </p:nvCxnSpPr>
        <p:spPr>
          <a:xfrm flipV="1">
            <a:off x="4660046" y="2571750"/>
            <a:ext cx="605975" cy="783151"/>
          </a:xfrm>
          <a:prstGeom prst="straightConnector1">
            <a:avLst/>
          </a:prstGeom>
          <a:ln w="127000">
            <a:solidFill>
              <a:schemeClr val="tx1">
                <a:alpha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7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Strömman avattava silta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 smtClean="0"/>
              <a:t> </a:t>
            </a:r>
            <a:r>
              <a:rPr lang="fi-FI" b="1" dirty="0" err="1" smtClean="0"/>
              <a:t>Kemiönsaaren</a:t>
            </a:r>
            <a:r>
              <a:rPr lang="fi-FI" b="1" dirty="0" smtClean="0"/>
              <a:t> itäosassa, MT 183:lla </a:t>
            </a:r>
          </a:p>
          <a:p>
            <a:r>
              <a:rPr lang="fi-FI" b="1" dirty="0"/>
              <a:t> </a:t>
            </a:r>
            <a:r>
              <a:rPr lang="fi-FI" b="1" dirty="0" smtClean="0"/>
              <a:t>Aukioloajat: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Ammattiliikenne</a:t>
            </a:r>
          </a:p>
          <a:p>
            <a:pPr lvl="2"/>
            <a:r>
              <a:rPr lang="fi-FI" b="1" dirty="0" smtClean="0"/>
              <a:t>1.4. - 31.10. avataan 24/7 pyydettäessä</a:t>
            </a:r>
          </a:p>
          <a:p>
            <a:pPr lvl="2"/>
            <a:r>
              <a:rPr lang="fi-FI" b="1" dirty="0" smtClean="0"/>
              <a:t>1.11. - 31.3. avataan tilauksesta klo 8 – 16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Huviliikenne</a:t>
            </a:r>
          </a:p>
          <a:p>
            <a:pPr lvl="2"/>
            <a:r>
              <a:rPr lang="fi-FI" b="1" dirty="0" smtClean="0"/>
              <a:t>15.4. - 15.6. klo 7 – 22</a:t>
            </a:r>
          </a:p>
          <a:p>
            <a:pPr lvl="2"/>
            <a:r>
              <a:rPr lang="fi-FI" b="1" dirty="0" smtClean="0"/>
              <a:t>16.6. - 15.8. klo 7 – 24</a:t>
            </a:r>
          </a:p>
          <a:p>
            <a:pPr lvl="2"/>
            <a:r>
              <a:rPr lang="fi-FI" b="1" dirty="0" smtClean="0"/>
              <a:t>16.8. - 31.10. klo 7 – 22</a:t>
            </a:r>
          </a:p>
          <a:p>
            <a:r>
              <a:rPr lang="fi-FI" b="1" dirty="0"/>
              <a:t> </a:t>
            </a:r>
            <a:r>
              <a:rPr lang="fi-FI" b="1" dirty="0" smtClean="0"/>
              <a:t>Avauksia vuodessa noin 600 - 700 kpl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23.3.2017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796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Strömman avattava silta</a:t>
            </a:r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23.3.2017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52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57" y="0"/>
            <a:ext cx="6886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Strömman avattava silta</a:t>
            </a:r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23.3.2017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53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7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Strömman avattava silta</a:t>
            </a:r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23.3.2017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54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0" y="0"/>
            <a:ext cx="6886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Strömman avattava silta</a:t>
            </a:r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23.3.2017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55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23.3.2017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56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Lounais</a:t>
            </a:r>
            <a:r>
              <a:rPr lang="fi-FI" dirty="0" smtClean="0"/>
              <a:t>-Suomen avattavien siltojen käyttö ja kunnossapito 2017 - 2022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57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24" y="0"/>
            <a:ext cx="6717257" cy="5143500"/>
          </a:xfrm>
          <a:prstGeom prst="rect">
            <a:avLst/>
          </a:prstGeom>
        </p:spPr>
      </p:pic>
      <p:cxnSp>
        <p:nvCxnSpPr>
          <p:cNvPr id="5" name="Suora nuoliyhdysviiva 4"/>
          <p:cNvCxnSpPr/>
          <p:nvPr/>
        </p:nvCxnSpPr>
        <p:spPr>
          <a:xfrm flipV="1">
            <a:off x="3305896" y="2048239"/>
            <a:ext cx="605975" cy="783151"/>
          </a:xfrm>
          <a:prstGeom prst="straightConnector1">
            <a:avLst/>
          </a:prstGeom>
          <a:ln w="127000">
            <a:solidFill>
              <a:schemeClr val="tx1">
                <a:alpha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5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Lillholmenin</a:t>
            </a:r>
            <a:r>
              <a:rPr lang="fi-FI" dirty="0" smtClean="0"/>
              <a:t> avattava silta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 smtClean="0"/>
              <a:t> Paraisilla, MT 12029</a:t>
            </a:r>
          </a:p>
          <a:p>
            <a:r>
              <a:rPr lang="fi-FI" b="1" dirty="0"/>
              <a:t> </a:t>
            </a:r>
            <a:r>
              <a:rPr lang="fi-FI" b="1" dirty="0" smtClean="0"/>
              <a:t>Aukioloajat:</a:t>
            </a:r>
          </a:p>
          <a:p>
            <a:pPr lvl="1"/>
            <a:r>
              <a:rPr lang="fi-FI" b="1" dirty="0" smtClean="0"/>
              <a:t>1.4.-31.10. klo 7 – 24, avataan tasatunnein ja puolen tunnin välein klo 7 – 19, muuna aikana pyydettäessä</a:t>
            </a:r>
          </a:p>
          <a:p>
            <a:pPr lvl="1"/>
            <a:r>
              <a:rPr lang="fi-FI" b="1" dirty="0"/>
              <a:t> </a:t>
            </a:r>
            <a:r>
              <a:rPr lang="fi-FI" b="1" dirty="0" smtClean="0"/>
              <a:t>1.11.-31.12. klo 8 – 16, avataan tasatunnein ja puolen tunnin välein</a:t>
            </a:r>
          </a:p>
          <a:p>
            <a:r>
              <a:rPr lang="fi-FI" b="1" dirty="0"/>
              <a:t> </a:t>
            </a:r>
            <a:r>
              <a:rPr lang="fi-FI" b="1" dirty="0" smtClean="0"/>
              <a:t>Avauksia vuodessa noin 2000 kpl</a:t>
            </a:r>
          </a:p>
          <a:p>
            <a:pPr marL="358775" lvl="1" indent="0">
              <a:buNone/>
            </a:pPr>
            <a:endParaRPr lang="fi-FI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23.3.2017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029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Lillholmenin</a:t>
            </a:r>
            <a:r>
              <a:rPr lang="fi-FI" dirty="0" smtClean="0"/>
              <a:t> avattava silta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59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3" y="0"/>
            <a:ext cx="6886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Henkilöstön ammattitaito ja pätevyydet (SKU 4.1)</a:t>
            </a:r>
          </a:p>
          <a:p>
            <a:r>
              <a:rPr lang="fi-FI" b="1" dirty="0"/>
              <a:t> </a:t>
            </a:r>
            <a:r>
              <a:rPr lang="fi-FI" b="1" dirty="0" smtClean="0"/>
              <a:t>Urakan vastuullinen työnjohtaja:</a:t>
            </a:r>
          </a:p>
          <a:p>
            <a:pPr lvl="1"/>
            <a:r>
              <a:rPr lang="fi-FI" b="1" dirty="0" smtClean="0"/>
              <a:t>asentajan perustutkinto ja (2 vuoden työkokemus teknillisellä alalla toimimisesta) TAI vähintään 3 vuoden kokemus vastuullisena työnjohtajana toimisesta</a:t>
            </a:r>
            <a:endParaRPr lang="en-US" dirty="0"/>
          </a:p>
          <a:p>
            <a:pPr lvl="1"/>
            <a:r>
              <a:rPr lang="fi-FI" b="1" dirty="0" smtClean="0"/>
              <a:t>Tieturva 1</a:t>
            </a:r>
          </a:p>
          <a:p>
            <a:pPr lvl="1"/>
            <a:r>
              <a:rPr lang="fi-FI" b="1" dirty="0" smtClean="0"/>
              <a:t>Työturvallisuuskortti</a:t>
            </a:r>
          </a:p>
          <a:p>
            <a:pPr lvl="1"/>
            <a:r>
              <a:rPr lang="fi-FI" b="1" dirty="0" smtClean="0"/>
              <a:t>EA1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81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Lillholmenin</a:t>
            </a:r>
            <a:r>
              <a:rPr lang="fi-FI" dirty="0" smtClean="0"/>
              <a:t> avattava silta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60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" y="0"/>
            <a:ext cx="91348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61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01" y="0"/>
            <a:ext cx="28961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1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Lillholmenin</a:t>
            </a:r>
            <a:r>
              <a:rPr lang="fi-FI" dirty="0" smtClean="0"/>
              <a:t> avattava silta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62</a:t>
            </a:fld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7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Lillholmenin</a:t>
            </a:r>
            <a:r>
              <a:rPr lang="fi-FI" dirty="0" smtClean="0"/>
              <a:t> avattava silta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63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8535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7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 smtClean="0"/>
              <a:t> Dokumentaatio</a:t>
            </a:r>
          </a:p>
          <a:p>
            <a:pPr lvl="1"/>
            <a:r>
              <a:rPr lang="fi-FI" b="1" dirty="0" smtClean="0"/>
              <a:t> sähkökuvat, hydrauliikkakaaviot jne. löytyvät siltakohteelta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23.3.2017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64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265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65</a:t>
            </a:fld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7735" y="705745"/>
            <a:ext cx="2772284" cy="2772284"/>
          </a:xfrm>
          <a:prstGeom prst="rect">
            <a:avLst/>
          </a:prstGeom>
        </p:spPr>
      </p:pic>
      <p:sp>
        <p:nvSpPr>
          <p:cNvPr id="12" name="Sisällön paikkamerkki 2"/>
          <p:cNvSpPr>
            <a:spLocks noGrp="1"/>
          </p:cNvSpPr>
          <p:nvPr>
            <p:ph idx="1"/>
          </p:nvPr>
        </p:nvSpPr>
        <p:spPr>
          <a:xfrm>
            <a:off x="0" y="3592593"/>
            <a:ext cx="1914073" cy="1500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smtClean="0"/>
              <a:t>Pohjan sillat</a:t>
            </a:r>
          </a:p>
          <a:p>
            <a:r>
              <a:rPr lang="fi-FI" b="1" dirty="0" smtClean="0"/>
              <a:t> Käyttö</a:t>
            </a:r>
            <a:endParaRPr lang="fi-FI" b="1" dirty="0"/>
          </a:p>
          <a:p>
            <a:r>
              <a:rPr lang="fi-FI" b="1" dirty="0" smtClean="0"/>
              <a:t> Huollot</a:t>
            </a:r>
          </a:p>
          <a:p>
            <a:r>
              <a:rPr lang="fi-FI" b="1" dirty="0"/>
              <a:t> </a:t>
            </a:r>
            <a:r>
              <a:rPr lang="fi-FI" b="1" dirty="0" smtClean="0"/>
              <a:t>Vikatilanteet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Sisällön paikkamerkki 2"/>
          <p:cNvSpPr txBox="1">
            <a:spLocks/>
          </p:cNvSpPr>
          <p:nvPr/>
        </p:nvSpPr>
        <p:spPr>
          <a:xfrm>
            <a:off x="6782733" y="103587"/>
            <a:ext cx="1914073" cy="1500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4938" indent="-13493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  <a:defRPr lang="en-US" sz="1600" b="0" kern="1200">
                <a:solidFill>
                  <a:srgbClr val="000000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49263" indent="-904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7550" indent="-1095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1333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317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 err="1" smtClean="0"/>
              <a:t>Lillholmen</a:t>
            </a:r>
            <a:endParaRPr lang="fi-FI" b="1" dirty="0" smtClean="0"/>
          </a:p>
          <a:p>
            <a:r>
              <a:rPr lang="fi-FI" b="1" dirty="0"/>
              <a:t> </a:t>
            </a:r>
            <a:r>
              <a:rPr lang="fi-FI" b="1" dirty="0" smtClean="0"/>
              <a:t>Kaukokäyttö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14" name="Sisällön paikkamerkki 2"/>
          <p:cNvSpPr txBox="1">
            <a:spLocks/>
          </p:cNvSpPr>
          <p:nvPr/>
        </p:nvSpPr>
        <p:spPr>
          <a:xfrm>
            <a:off x="7692588" y="3797302"/>
            <a:ext cx="1914073" cy="1500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4938" indent="-13493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  <a:defRPr lang="en-US" sz="1600" b="0" kern="1200">
                <a:solidFill>
                  <a:srgbClr val="000000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49263" indent="-904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7550" indent="-1095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1333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317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 err="1" smtClean="0"/>
              <a:t>Strömma</a:t>
            </a:r>
            <a:endParaRPr lang="fi-FI" b="1" dirty="0" smtClean="0"/>
          </a:p>
          <a:p>
            <a:r>
              <a:rPr lang="fi-FI" b="1" dirty="0"/>
              <a:t> </a:t>
            </a:r>
            <a:r>
              <a:rPr lang="fi-FI" b="1" dirty="0" smtClean="0"/>
              <a:t>Kaukokäyttö</a:t>
            </a:r>
          </a:p>
          <a:p>
            <a:pPr marL="0" indent="0">
              <a:buNone/>
            </a:pPr>
            <a:endParaRPr lang="fi-FI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65" y="2862971"/>
            <a:ext cx="3259323" cy="2434432"/>
          </a:xfrm>
          <a:prstGeom prst="rect">
            <a:avLst/>
          </a:prstGeom>
        </p:spPr>
      </p:pic>
      <p:pic>
        <p:nvPicPr>
          <p:cNvPr id="9" name="Sisällön paikkamerkki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64933" cy="2298700"/>
          </a:xfrm>
          <a:prstGeom prst="rect">
            <a:avLst/>
          </a:prstGeom>
        </p:spPr>
      </p:pic>
      <p:pic>
        <p:nvPicPr>
          <p:cNvPr id="15" name="Sisällön paikkamerkki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76" y="0"/>
            <a:ext cx="2729179" cy="1536700"/>
          </a:xfrm>
          <a:prstGeom prst="rect">
            <a:avLst/>
          </a:prstGeom>
        </p:spPr>
      </p:pic>
      <p:sp>
        <p:nvSpPr>
          <p:cNvPr id="16" name="Sisällön paikkamerkki 2"/>
          <p:cNvSpPr txBox="1">
            <a:spLocks/>
          </p:cNvSpPr>
          <p:nvPr/>
        </p:nvSpPr>
        <p:spPr>
          <a:xfrm>
            <a:off x="3064933" y="1536700"/>
            <a:ext cx="1914073" cy="1500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4938" indent="-13493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  <a:defRPr lang="en-US" sz="1600" b="0" kern="1200">
                <a:solidFill>
                  <a:srgbClr val="000000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49263" indent="-904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7550" indent="-1095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1333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200" indent="-1317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038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/>
              <a:t>Henkilöstön ammattitaito ja pätevyydet (SKU 4.2)</a:t>
            </a:r>
          </a:p>
          <a:p>
            <a:r>
              <a:rPr lang="fi-FI" b="1" dirty="0"/>
              <a:t> </a:t>
            </a:r>
            <a:r>
              <a:rPr lang="fi-FI" b="1" dirty="0" smtClean="0"/>
              <a:t>Käyttötehtävät:</a:t>
            </a:r>
          </a:p>
          <a:p>
            <a:pPr lvl="1"/>
            <a:r>
              <a:rPr lang="fi-FI" b="1" dirty="0" err="1"/>
              <a:t>kone-</a:t>
            </a:r>
            <a:r>
              <a:rPr lang="fi-FI" b="1" dirty="0"/>
              <a:t> tai sähköalalta vähintään asentajan perustutkinto tai vähintään kahden vuoden kokemus avattavien siltojen käyttötehtävistä 1.1.2010 jälkeen.</a:t>
            </a:r>
            <a:endParaRPr lang="en-US" dirty="0"/>
          </a:p>
          <a:p>
            <a:pPr lvl="1"/>
            <a:r>
              <a:rPr lang="fi-FI" b="1" dirty="0"/>
              <a:t>Rannikkolaivurin radioliikennetodistus (SRC) ennen töiden aloittamista.</a:t>
            </a:r>
            <a:endParaRPr lang="en-US" dirty="0"/>
          </a:p>
          <a:p>
            <a:pPr lvl="1"/>
            <a:r>
              <a:rPr lang="fi-FI" b="1" dirty="0"/>
              <a:t>tietokoneiden käytön perusteet hallinnassa. </a:t>
            </a:r>
            <a:endParaRPr lang="fi-FI" b="1" dirty="0" smtClean="0"/>
          </a:p>
          <a:p>
            <a:pPr lvl="1"/>
            <a:r>
              <a:rPr lang="fi-FI" b="1" dirty="0" smtClean="0"/>
              <a:t>Tieturva 1</a:t>
            </a:r>
          </a:p>
          <a:p>
            <a:pPr lvl="1"/>
            <a:r>
              <a:rPr lang="fi-FI" b="1" dirty="0" smtClean="0"/>
              <a:t>Työturvallisuuskortti</a:t>
            </a:r>
          </a:p>
          <a:p>
            <a:pPr lvl="1"/>
            <a:r>
              <a:rPr lang="fi-FI" b="1" dirty="0" smtClean="0"/>
              <a:t>EA1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826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smtClean="0"/>
              <a:t>Henkilöstön ammattitaito ja pätevyydet (SKU 4.2)</a:t>
            </a:r>
          </a:p>
          <a:p>
            <a:r>
              <a:rPr lang="fi-FI" b="1" dirty="0"/>
              <a:t> </a:t>
            </a:r>
            <a:r>
              <a:rPr lang="fi-FI" b="1" dirty="0" smtClean="0"/>
              <a:t>Sähkötekniset työt:</a:t>
            </a:r>
          </a:p>
          <a:p>
            <a:pPr lvl="1"/>
            <a:r>
              <a:rPr lang="fi-FI" b="1" dirty="0" smtClean="0"/>
              <a:t>täyttää </a:t>
            </a:r>
            <a:r>
              <a:rPr lang="fi-FI" b="1" dirty="0"/>
              <a:t>Kauppa- ja teollisuusministeriön </a:t>
            </a:r>
            <a:r>
              <a:rPr lang="fi-FI" b="1" dirty="0" smtClean="0"/>
              <a:t>päätöksen 11 § vaatimukset </a:t>
            </a:r>
            <a:r>
              <a:rPr lang="fi-FI" b="1" dirty="0"/>
              <a:t>sähköalan töistä </a:t>
            </a:r>
            <a:endParaRPr lang="fi-FI" b="1" dirty="0" smtClean="0"/>
          </a:p>
          <a:p>
            <a:pPr lvl="1"/>
            <a:r>
              <a:rPr lang="fi-FI" b="1" dirty="0" smtClean="0"/>
              <a:t>lisäksi </a:t>
            </a:r>
            <a:r>
              <a:rPr lang="fi-FI" b="1" dirty="0" err="1" smtClean="0"/>
              <a:t>väh</a:t>
            </a:r>
            <a:r>
              <a:rPr lang="fi-FI" b="1" dirty="0" smtClean="0"/>
              <a:t>. 4 vuoden kokemus, josta 1 v sähköautomaatiolaitteiden asennus-, huolto- tai kunnossapitotöistä</a:t>
            </a:r>
          </a:p>
          <a:p>
            <a:pPr lvl="1"/>
            <a:r>
              <a:rPr lang="fi-FI" b="1" dirty="0" smtClean="0"/>
              <a:t>Tieturva 1</a:t>
            </a:r>
          </a:p>
          <a:p>
            <a:pPr lvl="1"/>
            <a:r>
              <a:rPr lang="fi-FI" b="1" dirty="0" smtClean="0"/>
              <a:t>Työturvallisuuskortti</a:t>
            </a:r>
          </a:p>
          <a:p>
            <a:pPr lvl="1"/>
            <a:r>
              <a:rPr lang="fi-FI" b="1" dirty="0" smtClean="0"/>
              <a:t>EA1</a:t>
            </a:r>
          </a:p>
          <a:p>
            <a:pPr lvl="1"/>
            <a:r>
              <a:rPr lang="fi-FI" b="1" dirty="0" smtClean="0"/>
              <a:t>Lisäksi tulitöitä tekevällä Tulityökortti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750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Rannikon avattavien siltojen käyttö ja Pohjan sillan kunnossapito 2017 - 2022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 smtClean="0"/>
              <a:t>Henkilöstön ammattitaito ja pätevyydet (SKU 4.2)</a:t>
            </a:r>
          </a:p>
          <a:p>
            <a:r>
              <a:rPr lang="fi-FI" b="1" dirty="0"/>
              <a:t> </a:t>
            </a:r>
            <a:r>
              <a:rPr lang="fi-FI" b="1" dirty="0" smtClean="0"/>
              <a:t>Konetekniset työt:</a:t>
            </a:r>
          </a:p>
          <a:p>
            <a:pPr lvl="1"/>
            <a:r>
              <a:rPr lang="fi-FI" b="1" dirty="0" smtClean="0"/>
              <a:t>vähintään </a:t>
            </a:r>
            <a:r>
              <a:rPr lang="fi-FI" b="1" dirty="0" err="1"/>
              <a:t>kone-</a:t>
            </a:r>
            <a:r>
              <a:rPr lang="fi-FI" b="1" dirty="0"/>
              <a:t> ja metallialan asentajan perustutkinto sekä vähintään 2 vuoden työkokemus mekaanisten laitteiden asennus-, huolto- tai </a:t>
            </a:r>
            <a:r>
              <a:rPr lang="fi-FI" b="1" dirty="0" smtClean="0"/>
              <a:t>kunnossapitotöistä</a:t>
            </a:r>
            <a:r>
              <a:rPr lang="en-US" dirty="0"/>
              <a:t> </a:t>
            </a:r>
            <a:r>
              <a:rPr lang="en-US" b="1" dirty="0" smtClean="0"/>
              <a:t>TAI </a:t>
            </a:r>
            <a:r>
              <a:rPr lang="fi-FI" b="1" dirty="0" smtClean="0"/>
              <a:t>vähintään </a:t>
            </a:r>
            <a:r>
              <a:rPr lang="fi-FI" b="1" dirty="0"/>
              <a:t>kahden vuoden kokemus siltalaitteiden konehuolloista ja viankorjauksesta 1.1.2010 jälkeen. </a:t>
            </a:r>
            <a:endParaRPr lang="en-US" dirty="0"/>
          </a:p>
          <a:p>
            <a:pPr lvl="1"/>
            <a:r>
              <a:rPr lang="fi-FI" b="1" dirty="0" smtClean="0"/>
              <a:t>Tieturva 1</a:t>
            </a:r>
          </a:p>
          <a:p>
            <a:pPr lvl="1"/>
            <a:r>
              <a:rPr lang="fi-FI" b="1" dirty="0" smtClean="0"/>
              <a:t>Työturvallisuuskortti</a:t>
            </a:r>
          </a:p>
          <a:p>
            <a:pPr lvl="1"/>
            <a:r>
              <a:rPr lang="fi-FI" b="1" dirty="0" smtClean="0"/>
              <a:t>EA1</a:t>
            </a:r>
          </a:p>
          <a:p>
            <a:pPr lvl="1"/>
            <a:r>
              <a:rPr lang="fi-FI" b="1" dirty="0" smtClean="0"/>
              <a:t>Lisäksi tulitöitä tekevällä Tulityökortti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113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ajakuva_Liikennevirasto">
  <a:themeElements>
    <a:clrScheme name="Liikennevirast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6AF"/>
      </a:accent1>
      <a:accent2>
        <a:srgbClr val="0088CE"/>
      </a:accent2>
      <a:accent3>
        <a:srgbClr val="3DB7E4"/>
      </a:accent3>
      <a:accent4>
        <a:srgbClr val="EA8A00"/>
      </a:accent4>
      <a:accent5>
        <a:srgbClr val="84CAC6"/>
      </a:accent5>
      <a:accent6>
        <a:srgbClr val="BCBC7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ajakuva_Liikennevirasto.potx" id="{0143C127-69F1-4019-A783-DCE95FA98011}" vid="{BC132C1A-C7CF-40D1-855E-3389885240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Laajakuva_Liikennevirasto</Template>
  <TotalTime>16732</TotalTime>
  <Words>1089</Words>
  <Application>Microsoft Office PowerPoint</Application>
  <PresentationFormat>Näytössä katseltava esitys (16:9)</PresentationFormat>
  <Paragraphs>228</Paragraphs>
  <Slides>65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65</vt:i4>
      </vt:variant>
    </vt:vector>
  </HeadingPairs>
  <TitlesOfParts>
    <vt:vector size="68" baseType="lpstr">
      <vt:lpstr>Arial</vt:lpstr>
      <vt:lpstr>Calibri</vt:lpstr>
      <vt:lpstr>Laajakuva_Liikennevirasto</vt:lpstr>
      <vt:lpstr>  Rannikon avattavien siltojen käyttö ja Pohjan sillan kunnossapito</vt:lpstr>
      <vt:lpstr>Urakan vaatimukset (urakoitsija ja henkilöstö)</vt:lpstr>
      <vt:lpstr>Rannikon avattavien siltojen käyttö ja Pohjan sillan kunnossapito 2017 - 2022</vt:lpstr>
      <vt:lpstr>Rannikon avattavien siltojen käyttö ja Pohjan sillan kunnossapito 2017 - 2022</vt:lpstr>
      <vt:lpstr>Rannikon avattavien siltojen käyttö ja Pohjan sillan kunnossapito 2017 - 2022</vt:lpstr>
      <vt:lpstr>Rannikon avattavien siltojen käyttö ja Pohjan sillan kunnossapito 2017 - 2022</vt:lpstr>
      <vt:lpstr>Rannikon avattavien siltojen käyttö ja Pohjan sillan kunnossapito 2017 - 2022</vt:lpstr>
      <vt:lpstr>Rannikon avattavien siltojen käyttö ja Pohjan sillan kunnossapito 2017 - 2022</vt:lpstr>
      <vt:lpstr>Rannikon avattavien siltojen käyttö ja Pohjan sillan kunnossapito 2017 - 2022</vt:lpstr>
      <vt:lpstr>Urakan päätehtävät</vt:lpstr>
      <vt:lpstr>Rannikon avattavien siltojen käyttö ja Pohjan sillan kunnossapito 2017 - 2022</vt:lpstr>
      <vt:lpstr>Rannikon avattavien siltojen käyttö ja Pohjan sillan kunnossapito 2017 - 2022</vt:lpstr>
      <vt:lpstr>Rannikon avattavien siltojen käyttö ja Pohjan sillan kunnossapito 2017 - 2022</vt:lpstr>
      <vt:lpstr>Rannikon avattavien siltojen käyttö ja Pohjan sillan kunnossapito 2017 - 2022</vt:lpstr>
      <vt:lpstr>Rannikon avattavien siltojen käyttö ja Pohjan sillan kunnossapito 2017 - 2022</vt:lpstr>
      <vt:lpstr>Rannikon avattavien siltojen käyttö ja Pohjan sillan kunnossapito 2017 - 2022</vt:lpstr>
      <vt:lpstr>Rannikon avattavien siltojen käyttö ja Pohjan sillan kunnossapito 2017 - 2022</vt:lpstr>
      <vt:lpstr>Urakkakohteet</vt:lpstr>
      <vt:lpstr>Lounais-Suomen avattavien siltojen käyttö ja kunnossapito 2017 - 2022</vt:lpstr>
      <vt:lpstr>Pohjan avattavat sillat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Lounais-Suomen avattavien siltojen käyttö ja kunnossapito 2017 - 2022</vt:lpstr>
      <vt:lpstr>Strömman avattava silta</vt:lpstr>
      <vt:lpstr>Strömman avattava silta</vt:lpstr>
      <vt:lpstr>Strömman avattava silta</vt:lpstr>
      <vt:lpstr>Strömman avattava silta</vt:lpstr>
      <vt:lpstr>Strömman avattava silta</vt:lpstr>
      <vt:lpstr>PowerPoint-esitys</vt:lpstr>
      <vt:lpstr>Lounais-Suomen avattavien siltojen käyttö ja kunnossapito 2017 - 2022</vt:lpstr>
      <vt:lpstr>Lillholmenin avattava silta</vt:lpstr>
      <vt:lpstr>Lillholmenin avattava silta</vt:lpstr>
      <vt:lpstr>Lillholmenin avattava silta</vt:lpstr>
      <vt:lpstr>PowerPoint-esitys</vt:lpstr>
      <vt:lpstr>Lillholmenin avattava silta</vt:lpstr>
      <vt:lpstr>Lillholmenin avattava silta</vt:lpstr>
      <vt:lpstr>Rannikon avattavien siltojen käyttö ja Pohjan sillan kunnossapito 2017 - 2022</vt:lpstr>
      <vt:lpstr>PowerPoint-esitys</vt:lpstr>
    </vt:vector>
  </TitlesOfParts>
  <Company>Liikennevirasto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Kiljunen-Ruotsalainen Rauha</dc:creator>
  <cp:lastModifiedBy>Vasara Arttu</cp:lastModifiedBy>
  <cp:revision>95</cp:revision>
  <dcterms:created xsi:type="dcterms:W3CDTF">2014-06-25T10:47:37Z</dcterms:created>
  <dcterms:modified xsi:type="dcterms:W3CDTF">2017-03-23T06:48:36Z</dcterms:modified>
</cp:coreProperties>
</file>