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58" r:id="rId4"/>
    <p:sldId id="263" r:id="rId5"/>
    <p:sldId id="259" r:id="rId6"/>
    <p:sldId id="261" r:id="rId7"/>
    <p:sldId id="262" r:id="rId8"/>
  </p:sldIdLst>
  <p:sldSz cx="9144000" cy="5143500" type="screen16x9"/>
  <p:notesSz cx="6858000" cy="9144000"/>
  <p:defaultTextStyle>
    <a:defPPr>
      <a:defRPr lang="fi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>
        <p:scale>
          <a:sx n="100" d="100"/>
          <a:sy n="100" d="100"/>
        </p:scale>
        <p:origin x="-1932" y="-10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F46EF-3393-418A-87D5-D0FD0EDADC7C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9591A-E519-4A66-87CC-81D54FA79D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889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sityksen kan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7" descr="Pitkät_nuolet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r="-1753"/>
          <a:stretch/>
        </p:blipFill>
        <p:spPr>
          <a:xfrm rot="10800000" flipH="1">
            <a:off x="0" y="770400"/>
            <a:ext cx="8928000" cy="3253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3290400"/>
            <a:ext cx="5018682" cy="730800"/>
          </a:xfrm>
        </p:spPr>
        <p:txBody>
          <a:bodyPr anchor="b">
            <a:no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4136400"/>
            <a:ext cx="6696000" cy="3780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8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4579" y="4565139"/>
            <a:ext cx="2057400" cy="273844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  <a:defRPr lang="fi-FI" sz="1200" b="0" kern="1200" baseline="0" smtClean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fld id="{F172A025-89C5-40D3-BA29-CB2FF2948AEB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175461" cy="788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0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sityksen kiito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2462400"/>
            <a:ext cx="4554000" cy="457200"/>
          </a:xfrm>
        </p:spPr>
        <p:txBody>
          <a:bodyPr anchor="b">
            <a:noAutofit/>
          </a:bodyPr>
          <a:lstStyle>
            <a:lvl1pPr algn="l"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3168000"/>
            <a:ext cx="4518000" cy="9252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2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095948" cy="98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851270" y="4389120"/>
            <a:ext cx="4266000" cy="75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7" descr="Pitkät_nuolet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2" r="-1754"/>
          <a:stretch/>
        </p:blipFill>
        <p:spPr>
          <a:xfrm rot="16200000">
            <a:off x="4407853" y="658870"/>
            <a:ext cx="515283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6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>
            <a:normAutofit/>
          </a:bodyPr>
          <a:lstStyle>
            <a:lvl1pPr>
              <a:buSzPct val="120000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>
            <a:normAutofit/>
          </a:bodyPr>
          <a:lstStyle>
            <a:lvl1pPr>
              <a:buSzPct val="120000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7658-F603-4B98-BF67-AB42E46A18E8}" type="datetime1">
              <a:rPr lang="fi-FI" smtClean="0"/>
              <a:t>29.9.2016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7073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3730-B0C1-4182-A013-9358270D9F92}" type="datetime1">
              <a:rPr lang="fi-FI" smtClean="0"/>
              <a:t>29.9.2016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0993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sityksen blan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CDA4-988F-4E9E-BDF5-125070DB1B35}" type="datetime1">
              <a:rPr lang="fi-FI" smtClean="0"/>
              <a:t>29.9.2016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068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sityksen kan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7" descr="Pitkät_nuolet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9" r="-1753"/>
          <a:stretch/>
        </p:blipFill>
        <p:spPr>
          <a:xfrm rot="10800000">
            <a:off x="3203848" y="267495"/>
            <a:ext cx="5940152" cy="3816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3290400"/>
            <a:ext cx="5018400" cy="730800"/>
          </a:xfrm>
        </p:spPr>
        <p:txBody>
          <a:bodyPr anchor="b">
            <a:no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4136400"/>
            <a:ext cx="6696000" cy="3780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8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4579" y="4565139"/>
            <a:ext cx="2057400" cy="273844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  <a:defRPr lang="fi-FI" sz="1200" b="0" kern="1200" baseline="0" smtClean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fld id="{15E0F579-B3D4-4918-8CA6-833932277D15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095948" cy="98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4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sityksen kan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7" descr="Pitkät_nuolet_cmy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2" r="-1754"/>
          <a:stretch/>
        </p:blipFill>
        <p:spPr>
          <a:xfrm rot="16200000">
            <a:off x="4407853" y="658870"/>
            <a:ext cx="5152834" cy="3816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3290400"/>
            <a:ext cx="4608000" cy="730800"/>
          </a:xfrm>
        </p:spPr>
        <p:txBody>
          <a:bodyPr anchor="b">
            <a:no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4136400"/>
            <a:ext cx="5696456" cy="378000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1800" kern="1200" baseline="0" dirty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4579" y="4565139"/>
            <a:ext cx="2057400" cy="273844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  <a:defRPr lang="fi-FI" sz="1200" b="0" kern="1200" baseline="0" smtClean="0">
                <a:solidFill>
                  <a:srgbClr val="00B0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fld id="{B00837AC-C620-4510-8656-64237BE94755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8612" y="62753"/>
            <a:ext cx="2095948" cy="98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10" descr="UUSI_Liikennevirasto_Tapahtumat_vaaka_cmy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6" b="18364"/>
          <a:stretch/>
        </p:blipFill>
        <p:spPr>
          <a:xfrm>
            <a:off x="252000" y="122400"/>
            <a:ext cx="1009271" cy="10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2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sityksen peru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34938" indent="-134938">
              <a:buSzPct val="120000"/>
              <a:buFont typeface="Arial" panose="020B0604020202020204" pitchFamily="34" charset="0"/>
              <a:buChar char="●"/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82-9A34-4074-BAED-A3269BFD28D3}" type="datetime1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570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Esityksen kaksipalstainen per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274400"/>
            <a:ext cx="386834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11842"/>
            <a:ext cx="3849596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74400"/>
            <a:ext cx="3887391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en-US" sz="1400" b="1" kern="1200" baseline="0" dirty="0" smtClean="0">
                <a:solidFill>
                  <a:srgbClr val="00B0CA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0CA"/>
              </a:buClr>
              <a:buSzPct val="140000"/>
              <a:buFont typeface="Arial" panose="020B0604020202020204" pitchFamily="34" charset="0"/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11842"/>
            <a:ext cx="3887391" cy="2930405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487D-F777-4327-A1AC-2CDAF483B9F0}" type="datetime1">
              <a:rPr lang="fi-FI" smtClean="0"/>
              <a:t>29.9.2016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270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sivu yhdellä kuvalla ja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338198"/>
            <a:ext cx="361800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96903"/>
            <a:ext cx="3618000" cy="2818298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F036-A15B-4656-B98C-60E0FA0410EE}" type="datetime1">
              <a:rPr lang="fi-FI" smtClean="0"/>
              <a:t>29.9.2016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406400" y="1368000"/>
            <a:ext cx="4413600" cy="32472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047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sivu kahdella vaakakuvalla ja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338198"/>
            <a:ext cx="361800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96903"/>
            <a:ext cx="3618000" cy="2818298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DB43-D2A9-4424-993D-D6674AB0983D}" type="datetime1">
              <a:rPr lang="fi-FI" smtClean="0"/>
              <a:t>29.9.2016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406400" y="1368000"/>
            <a:ext cx="4417200" cy="1544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406400" y="3056400"/>
            <a:ext cx="4417200" cy="1544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122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sivu kahdella pystykuvalla ja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00" y="1338198"/>
            <a:ext cx="3618000" cy="43744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i="0" baseline="0">
                <a:solidFill>
                  <a:srgbClr val="00B0C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51" y="1796903"/>
            <a:ext cx="3618000" cy="2818298"/>
          </a:xfrm>
        </p:spPr>
        <p:txBody>
          <a:bodyPr>
            <a:normAutofit/>
          </a:bodyPr>
          <a:lstStyle>
            <a:lvl1pPr marL="92075" indent="-92075">
              <a:buSzPct val="120000"/>
              <a:buFont typeface="Arial" panose="020B0604020202020204" pitchFamily="34" charset="0"/>
              <a:buChar char="●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6F42-3436-4084-92D9-1CE69D60D2E3}" type="datetime1">
              <a:rPr lang="fi-FI" smtClean="0"/>
              <a:t>29.9.2016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392000" y="1346400"/>
            <a:ext cx="2124000" cy="3254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6696000" y="1346400"/>
            <a:ext cx="2124000" cy="3268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204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astakkaisista kulmista pyöristetty suorakulmio 1"/>
          <p:cNvSpPr/>
          <p:nvPr userDrawn="1"/>
        </p:nvSpPr>
        <p:spPr>
          <a:xfrm flipH="1">
            <a:off x="1044000" y="1761691"/>
            <a:ext cx="7128792" cy="2160240"/>
          </a:xfrm>
          <a:prstGeom prst="round2DiagRect">
            <a:avLst>
              <a:gd name="adj1" fmla="val 25354"/>
              <a:gd name="adj2" fmla="val 0"/>
            </a:avLst>
          </a:prstGeom>
          <a:solidFill>
            <a:srgbClr val="00B0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2E18-0544-4F85-8DE4-31B75E8D1625}" type="datetime1">
              <a:rPr lang="fi-FI" smtClean="0"/>
              <a:t>29.9.2016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6396" y="2294965"/>
            <a:ext cx="6624000" cy="1201269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119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6000" y="313200"/>
            <a:ext cx="662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00" y="1278000"/>
            <a:ext cx="7970400" cy="33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8703" y="4767263"/>
            <a:ext cx="8280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BA41475-2BDD-4A76-9050-E99E1560EB0E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8042" y="4767263"/>
            <a:ext cx="29173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525" y="4767263"/>
            <a:ext cx="3734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67F47F-A4DF-4926-BB4C-9F1DAEA89B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14" descr="UUSI_Liikennevirasto_Tapahtumat_vaaka_cmyk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94400"/>
            <a:ext cx="1767600" cy="8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9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3" r:id="rId5"/>
    <p:sldLayoutId id="2147483662" r:id="rId6"/>
    <p:sldLayoutId id="2147483663" r:id="rId7"/>
    <p:sldLayoutId id="2147483664" r:id="rId8"/>
    <p:sldLayoutId id="2147483655" r:id="rId9"/>
    <p:sldLayoutId id="2147483667" r:id="rId10"/>
    <p:sldLayoutId id="2147483652" r:id="rId11"/>
    <p:sldLayoutId id="2147483654" r:id="rId12"/>
    <p:sldLayoutId id="2147483665" r:id="rId13"/>
  </p:sldLayoutIdLst>
  <p:hf hdr="0"/>
  <p:txStyles>
    <p:titleStyle>
      <a:lvl1pPr marL="0" algn="l" defTabSz="685800" rtl="0" eaLnBrk="1" latinLnBrk="0" hangingPunct="1">
        <a:lnSpc>
          <a:spcPct val="90000"/>
        </a:lnSpc>
        <a:spcBef>
          <a:spcPct val="0"/>
        </a:spcBef>
        <a:buNone/>
        <a:defRPr lang="fi-FI" sz="2800" kern="1200" baseline="0" dirty="0">
          <a:solidFill>
            <a:srgbClr val="00B0CA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34938" indent="-134938" algn="l" defTabSz="685800" rtl="0" eaLnBrk="1" latinLnBrk="0" hangingPunct="1">
        <a:lnSpc>
          <a:spcPct val="90000"/>
        </a:lnSpc>
        <a:spcBef>
          <a:spcPts val="750"/>
        </a:spcBef>
        <a:buClr>
          <a:srgbClr val="00B0CA"/>
        </a:buClr>
        <a:buSzPct val="120000"/>
        <a:buFont typeface="Arial" panose="020B0604020202020204" pitchFamily="34" charset="0"/>
        <a:buChar char="●"/>
        <a:defRPr lang="en-US" sz="1600" b="0" kern="1200" dirty="0" smtClean="0">
          <a:solidFill>
            <a:srgbClr val="000000"/>
          </a:solidFill>
          <a:latin typeface="Arial" charset="0"/>
          <a:ea typeface="+mn-ea"/>
          <a:cs typeface="Arial" panose="020B0604020202020204" pitchFamily="34" charset="0"/>
        </a:defRPr>
      </a:lvl1pPr>
      <a:lvl2pPr marL="449263" indent="-9048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7550" indent="-109538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6325" indent="-133350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31763" algn="l" defTabSz="685800" rtl="0" eaLnBrk="1" latinLnBrk="0" hangingPunct="1">
        <a:lnSpc>
          <a:spcPct val="90000"/>
        </a:lnSpc>
        <a:spcBef>
          <a:spcPts val="375"/>
        </a:spcBef>
        <a:buClr>
          <a:srgbClr val="A59D95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CEF haku 2016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Moni- ja yksivuotinen </a:t>
            </a:r>
            <a:r>
              <a:rPr lang="fi-FI" smtClean="0"/>
              <a:t>haku 13.10.2016-7.2.2017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283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82-9A34-4074-BAED-A3269BFD28D3}" type="datetime1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2</a:t>
            </a:fld>
            <a:endParaRPr lang="fi-FI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60" y="1076325"/>
            <a:ext cx="6383065" cy="370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Monivuotinen ohjelma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032" y="1181747"/>
            <a:ext cx="7970400" cy="3312000"/>
          </a:xfrm>
        </p:spPr>
        <p:txBody>
          <a:bodyPr/>
          <a:lstStyle/>
          <a:p>
            <a:r>
              <a:rPr lang="fi-FI" dirty="0" smtClean="0"/>
              <a:t> </a:t>
            </a:r>
            <a:r>
              <a:rPr lang="fi-FI" b="1" dirty="0" smtClean="0"/>
              <a:t>Haun </a:t>
            </a:r>
            <a:r>
              <a:rPr lang="fi-FI" b="1" dirty="0" smtClean="0">
                <a:solidFill>
                  <a:schemeClr val="tx1"/>
                </a:solidFill>
              </a:rPr>
              <a:t>budjetti</a:t>
            </a:r>
            <a:r>
              <a:rPr lang="en-GB" b="1" dirty="0">
                <a:solidFill>
                  <a:schemeClr val="tx1"/>
                </a:solidFill>
              </a:rPr>
              <a:t> 1 </a:t>
            </a:r>
            <a:r>
              <a:rPr lang="en-GB" b="1" dirty="0" smtClean="0">
                <a:solidFill>
                  <a:schemeClr val="tx1"/>
                </a:solidFill>
              </a:rPr>
              <a:t>449,5 M€; y</a:t>
            </a:r>
            <a:r>
              <a:rPr lang="fi-FI" b="1" dirty="0" err="1" smtClean="0"/>
              <a:t>leinen</a:t>
            </a:r>
            <a:r>
              <a:rPr lang="fi-FI" b="1" dirty="0" smtClean="0"/>
              <a:t> </a:t>
            </a:r>
            <a:r>
              <a:rPr lang="fi-FI" b="1" dirty="0"/>
              <a:t>haku </a:t>
            </a:r>
            <a:r>
              <a:rPr lang="fi-FI" b="1" dirty="0" smtClean="0"/>
              <a:t>650 M€ </a:t>
            </a:r>
            <a:r>
              <a:rPr lang="fi-FI" dirty="0" smtClean="0"/>
              <a:t>ja koheesiomaat </a:t>
            </a:r>
            <a:r>
              <a:rPr lang="en-GB" dirty="0" smtClean="0"/>
              <a:t>849,5 </a:t>
            </a:r>
            <a:r>
              <a:rPr lang="fi-FI" dirty="0" smtClean="0"/>
              <a:t>M€</a:t>
            </a:r>
          </a:p>
          <a:p>
            <a:pPr marL="88900" indent="0" algn="just">
              <a:buNone/>
            </a:pPr>
            <a:endParaRPr lang="en-GB" sz="2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82-9A34-4074-BAED-A3269BFD28D3}" type="datetime1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3</a:t>
            </a:fld>
            <a:endParaRPr lang="fi-FI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42" y="1480963"/>
            <a:ext cx="5959390" cy="357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848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Ydinverkon solmukohdat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475" y="1125599"/>
            <a:ext cx="8279100" cy="3594789"/>
          </a:xfrm>
        </p:spPr>
        <p:txBody>
          <a:bodyPr>
            <a:noAutofit/>
          </a:bodyPr>
          <a:lstStyle/>
          <a:p>
            <a:r>
              <a:rPr lang="en-GB" sz="1400" dirty="0" err="1" smtClean="0"/>
              <a:t>Selvityksiä</a:t>
            </a:r>
            <a:r>
              <a:rPr lang="en-GB" sz="1400" dirty="0"/>
              <a:t>,</a:t>
            </a:r>
            <a:r>
              <a:rPr lang="en-GB" sz="1400" dirty="0" smtClean="0"/>
              <a:t> </a:t>
            </a:r>
            <a:r>
              <a:rPr lang="en-GB" sz="1400" dirty="0" err="1" smtClean="0"/>
              <a:t>töitä</a:t>
            </a:r>
            <a:r>
              <a:rPr lang="en-GB" sz="1400" dirty="0" smtClean="0"/>
              <a:t> ja / tai </a:t>
            </a:r>
            <a:r>
              <a:rPr lang="en-GB" sz="1400" dirty="0" err="1" smtClean="0"/>
              <a:t>pilotteja</a:t>
            </a:r>
            <a:endParaRPr lang="en-GB" sz="1400" dirty="0"/>
          </a:p>
          <a:p>
            <a:r>
              <a:rPr lang="fi-FI" sz="1400" dirty="0" smtClean="0"/>
              <a:t>Liikennemuodon </a:t>
            </a:r>
            <a:r>
              <a:rPr lang="fi-FI" sz="1400" dirty="0"/>
              <a:t>tai </a:t>
            </a:r>
            <a:r>
              <a:rPr lang="fi-FI" sz="1400" dirty="0" smtClean="0"/>
              <a:t>liikennemuotojen </a:t>
            </a:r>
            <a:r>
              <a:rPr lang="fi-FI" sz="1400" dirty="0"/>
              <a:t>välisten </a:t>
            </a:r>
            <a:r>
              <a:rPr lang="fi-FI" sz="1400" dirty="0" smtClean="0"/>
              <a:t>pullonkaulojen ja/tai puuttuvien linkkien poisto kaupunkisolmukohdista lyhyellä, keskipitkällä tai pitkällä aikajänteellä</a:t>
            </a:r>
          </a:p>
          <a:p>
            <a:pPr lvl="1"/>
            <a:r>
              <a:rPr lang="en-GB" sz="1400" dirty="0" err="1" smtClean="0"/>
              <a:t>Kaupunkien</a:t>
            </a:r>
            <a:r>
              <a:rPr lang="en-GB" sz="1400" dirty="0" smtClean="0"/>
              <a:t> </a:t>
            </a:r>
            <a:r>
              <a:rPr lang="en-GB" sz="1400" dirty="0" err="1"/>
              <a:t>ohitustiet</a:t>
            </a:r>
            <a:r>
              <a:rPr lang="en-GB" sz="1400" dirty="0"/>
              <a:t> </a:t>
            </a:r>
            <a:r>
              <a:rPr lang="en-GB" sz="1400" dirty="0" err="1"/>
              <a:t>eivät</a:t>
            </a:r>
            <a:r>
              <a:rPr lang="en-GB" sz="1400" dirty="0"/>
              <a:t> ole </a:t>
            </a:r>
            <a:r>
              <a:rPr lang="en-GB" sz="1400" dirty="0" err="1"/>
              <a:t>tukikelpoisia</a:t>
            </a:r>
            <a:r>
              <a:rPr lang="en-GB" sz="1400" dirty="0"/>
              <a:t> </a:t>
            </a:r>
            <a:r>
              <a:rPr lang="en-GB" sz="1400" dirty="0" err="1"/>
              <a:t>ellei</a:t>
            </a:r>
            <a:r>
              <a:rPr lang="en-GB" sz="1400" dirty="0"/>
              <a:t> </a:t>
            </a:r>
            <a:r>
              <a:rPr lang="en-GB" sz="1400" dirty="0" err="1"/>
              <a:t>niihin</a:t>
            </a:r>
            <a:r>
              <a:rPr lang="en-GB" sz="1400" dirty="0"/>
              <a:t> </a:t>
            </a:r>
            <a:r>
              <a:rPr lang="en-GB" sz="1400" dirty="0" err="1"/>
              <a:t>liity</a:t>
            </a:r>
            <a:r>
              <a:rPr lang="en-GB" sz="1400" dirty="0"/>
              <a:t> </a:t>
            </a:r>
            <a:r>
              <a:rPr lang="en-GB" sz="1400" dirty="0" err="1"/>
              <a:t>liikenteellisiä</a:t>
            </a:r>
            <a:r>
              <a:rPr lang="en-GB" sz="1400" dirty="0"/>
              <a:t> </a:t>
            </a:r>
            <a:r>
              <a:rPr lang="en-GB" sz="1400" dirty="0" err="1"/>
              <a:t>näkökulmia</a:t>
            </a:r>
            <a:r>
              <a:rPr lang="en-GB" sz="1400" dirty="0"/>
              <a:t> </a:t>
            </a:r>
            <a:r>
              <a:rPr lang="en-GB" sz="1400" dirty="0" err="1"/>
              <a:t>kuten</a:t>
            </a:r>
            <a:r>
              <a:rPr lang="en-GB" sz="1400" dirty="0"/>
              <a:t> </a:t>
            </a:r>
            <a:r>
              <a:rPr lang="en-GB" sz="1400" dirty="0" err="1"/>
              <a:t>multimodaalit</a:t>
            </a:r>
            <a:r>
              <a:rPr lang="en-GB" sz="1400" dirty="0"/>
              <a:t> ja </a:t>
            </a:r>
            <a:r>
              <a:rPr lang="en-GB" sz="1400" dirty="0" err="1"/>
              <a:t>tehostuneet</a:t>
            </a:r>
            <a:r>
              <a:rPr lang="en-GB" sz="1400" dirty="0"/>
              <a:t> </a:t>
            </a:r>
            <a:r>
              <a:rPr lang="en-GB" sz="1400" dirty="0" err="1"/>
              <a:t>julkisen</a:t>
            </a:r>
            <a:r>
              <a:rPr lang="en-GB" sz="1400" dirty="0"/>
              <a:t> </a:t>
            </a:r>
            <a:r>
              <a:rPr lang="en-GB" sz="1400" dirty="0" err="1"/>
              <a:t>liikenteen</a:t>
            </a:r>
            <a:r>
              <a:rPr lang="en-GB" sz="1400" dirty="0"/>
              <a:t> </a:t>
            </a:r>
            <a:r>
              <a:rPr lang="en-GB" sz="1400" dirty="0" err="1" smtClean="0"/>
              <a:t>palvelut</a:t>
            </a:r>
            <a:r>
              <a:rPr lang="en-GB" sz="1400" dirty="0" smtClean="0"/>
              <a:t>. </a:t>
            </a:r>
            <a:endParaRPr lang="en-GB" sz="1400" dirty="0"/>
          </a:p>
          <a:p>
            <a:r>
              <a:rPr lang="fi-FI" sz="1400" dirty="0" smtClean="0"/>
              <a:t> Pullonkaulojen </a:t>
            </a:r>
            <a:r>
              <a:rPr lang="fi-FI" sz="1400" dirty="0"/>
              <a:t>tai puuttuvien linkkien poisto </a:t>
            </a:r>
            <a:r>
              <a:rPr lang="fi-FI" sz="1400" dirty="0" smtClean="0"/>
              <a:t>TEN-T verkon liikenteen ja kaupunkiliikenteen </a:t>
            </a:r>
            <a:r>
              <a:rPr lang="fi-FI" sz="1400" dirty="0"/>
              <a:t>välillä lyhyellä, keskipitkällä tai pitkällä aikajänteellä</a:t>
            </a:r>
          </a:p>
          <a:p>
            <a:r>
              <a:rPr lang="fi-FI" sz="1400" dirty="0" smtClean="0"/>
              <a:t> </a:t>
            </a:r>
            <a:r>
              <a:rPr lang="en-GB" sz="1400" dirty="0" err="1" smtClean="0"/>
              <a:t>Multimodaalisuutta</a:t>
            </a:r>
            <a:r>
              <a:rPr lang="en-GB" sz="1400" dirty="0" smtClean="0"/>
              <a:t> </a:t>
            </a:r>
            <a:r>
              <a:rPr lang="en-GB" sz="1400" dirty="0" err="1" smtClean="0"/>
              <a:t>parantavat</a:t>
            </a:r>
            <a:r>
              <a:rPr lang="en-GB" sz="1400" dirty="0" smtClean="0"/>
              <a:t> </a:t>
            </a:r>
            <a:r>
              <a:rPr lang="en-GB" sz="1400" dirty="0" err="1" smtClean="0"/>
              <a:t>konseptit</a:t>
            </a:r>
            <a:r>
              <a:rPr lang="en-GB" sz="1400" dirty="0"/>
              <a:t> (</a:t>
            </a:r>
            <a:r>
              <a:rPr lang="en-GB" sz="1400" dirty="0" err="1"/>
              <a:t>eri</a:t>
            </a:r>
            <a:r>
              <a:rPr lang="en-GB" sz="1400" dirty="0"/>
              <a:t> </a:t>
            </a:r>
            <a:r>
              <a:rPr lang="en-GB" sz="1400" dirty="0" err="1"/>
              <a:t>liikennemuotojen</a:t>
            </a:r>
            <a:r>
              <a:rPr lang="en-GB" sz="1400" dirty="0"/>
              <a:t> </a:t>
            </a:r>
            <a:r>
              <a:rPr lang="en-GB" sz="1400" dirty="0" err="1"/>
              <a:t>käyttö</a:t>
            </a:r>
            <a:r>
              <a:rPr lang="en-GB" sz="1400" dirty="0"/>
              <a:t> </a:t>
            </a:r>
            <a:r>
              <a:rPr lang="en-GB" sz="1400" dirty="0" err="1"/>
              <a:t>matkan</a:t>
            </a:r>
            <a:r>
              <a:rPr lang="en-GB" sz="1400" dirty="0"/>
              <a:t> </a:t>
            </a:r>
            <a:r>
              <a:rPr lang="en-GB" sz="1400" dirty="0" err="1"/>
              <a:t>aikana</a:t>
            </a:r>
            <a:r>
              <a:rPr lang="en-GB" sz="1400" dirty="0" smtClean="0"/>
              <a:t>), </a:t>
            </a:r>
            <a:r>
              <a:rPr lang="en-GB" sz="1400" dirty="0" err="1" smtClean="0"/>
              <a:t>erityisesti</a:t>
            </a:r>
            <a:r>
              <a:rPr lang="en-GB" sz="1400" dirty="0" smtClean="0"/>
              <a:t> </a:t>
            </a:r>
            <a:r>
              <a:rPr lang="en-GB" sz="1400" dirty="0" err="1" smtClean="0"/>
              <a:t>siirtymät</a:t>
            </a:r>
            <a:r>
              <a:rPr lang="en-GB" sz="1400" dirty="0" smtClean="0"/>
              <a:t> </a:t>
            </a:r>
            <a:r>
              <a:rPr lang="en-GB" sz="1400" dirty="0" err="1" smtClean="0"/>
              <a:t>henkilöautoliikenteestä</a:t>
            </a:r>
            <a:r>
              <a:rPr lang="en-GB" sz="1400" dirty="0" smtClean="0"/>
              <a:t> </a:t>
            </a:r>
            <a:r>
              <a:rPr lang="en-GB" sz="1400" dirty="0" err="1" smtClean="0"/>
              <a:t>julkiseen</a:t>
            </a:r>
            <a:r>
              <a:rPr lang="en-GB" sz="1400" dirty="0" smtClean="0"/>
              <a:t> </a:t>
            </a:r>
            <a:r>
              <a:rPr lang="en-GB" sz="1400" dirty="0" err="1" smtClean="0"/>
              <a:t>liikenteeseen</a:t>
            </a:r>
            <a:r>
              <a:rPr lang="en-GB" sz="1400" dirty="0" smtClean="0"/>
              <a:t>, </a:t>
            </a:r>
            <a:r>
              <a:rPr lang="en-GB" sz="1400" dirty="0" err="1" smtClean="0"/>
              <a:t>pyöräilyyn</a:t>
            </a:r>
            <a:r>
              <a:rPr lang="en-GB" sz="1400" dirty="0" smtClean="0"/>
              <a:t> ja </a:t>
            </a:r>
            <a:r>
              <a:rPr lang="en-GB" sz="1400" dirty="0" err="1" smtClean="0"/>
              <a:t>kävelyyn</a:t>
            </a:r>
            <a:r>
              <a:rPr lang="en-GB" sz="1400" dirty="0" smtClean="0"/>
              <a:t>, </a:t>
            </a:r>
            <a:r>
              <a:rPr lang="en-GB" sz="1400" dirty="0" err="1" smtClean="0"/>
              <a:t>siirtymät</a:t>
            </a:r>
            <a:r>
              <a:rPr lang="en-GB" sz="1400" dirty="0" smtClean="0"/>
              <a:t> </a:t>
            </a:r>
            <a:r>
              <a:rPr lang="en-GB" sz="1400" dirty="0" err="1" smtClean="0"/>
              <a:t>fossiilisista</a:t>
            </a:r>
            <a:r>
              <a:rPr lang="en-GB" sz="1400" dirty="0" smtClean="0"/>
              <a:t> </a:t>
            </a:r>
            <a:r>
              <a:rPr lang="en-GB" sz="1400" dirty="0" err="1" smtClean="0"/>
              <a:t>polttoaineista</a:t>
            </a:r>
            <a:r>
              <a:rPr lang="en-GB" sz="1400" dirty="0" smtClean="0"/>
              <a:t> </a:t>
            </a:r>
            <a:r>
              <a:rPr lang="en-GB" sz="1400" dirty="0" err="1" smtClean="0"/>
              <a:t>vaihtoehtoisiin</a:t>
            </a:r>
            <a:r>
              <a:rPr lang="en-GB" sz="1400" dirty="0" smtClean="0"/>
              <a:t> </a:t>
            </a:r>
            <a:r>
              <a:rPr lang="en-GB" sz="1400" dirty="0" err="1" smtClean="0"/>
              <a:t>polttoaineisiin</a:t>
            </a:r>
            <a:r>
              <a:rPr lang="en-GB" sz="1400" dirty="0" smtClean="0"/>
              <a:t> ja </a:t>
            </a:r>
            <a:r>
              <a:rPr lang="en-GB" sz="1400" dirty="0" err="1" smtClean="0"/>
              <a:t>tieturvallisuuden</a:t>
            </a:r>
            <a:r>
              <a:rPr lang="en-GB" sz="1400" dirty="0" smtClean="0"/>
              <a:t> </a:t>
            </a:r>
            <a:r>
              <a:rPr lang="en-GB" sz="1400" dirty="0" err="1" smtClean="0"/>
              <a:t>parantaminen</a:t>
            </a:r>
            <a:r>
              <a:rPr lang="en-GB" sz="1400" dirty="0" smtClean="0"/>
              <a:t>.  </a:t>
            </a:r>
            <a:r>
              <a:rPr lang="en-GB" sz="1400" dirty="0" err="1" smtClean="0"/>
              <a:t>Esim</a:t>
            </a:r>
            <a:r>
              <a:rPr lang="en-GB" sz="1400" dirty="0" smtClean="0"/>
              <a:t>. </a:t>
            </a:r>
          </a:p>
          <a:p>
            <a:pPr lvl="1"/>
            <a:r>
              <a:rPr lang="en-GB" sz="1400" dirty="0" err="1" smtClean="0"/>
              <a:t>Julkisen</a:t>
            </a:r>
            <a:r>
              <a:rPr lang="en-GB" sz="1400" dirty="0" smtClean="0"/>
              <a:t> </a:t>
            </a:r>
            <a:r>
              <a:rPr lang="en-GB" sz="1400" dirty="0" err="1" smtClean="0"/>
              <a:t>liikenteen</a:t>
            </a:r>
            <a:r>
              <a:rPr lang="en-GB" sz="1400" dirty="0" smtClean="0"/>
              <a:t> </a:t>
            </a:r>
            <a:r>
              <a:rPr lang="en-GB" sz="1400" dirty="0" err="1" smtClean="0"/>
              <a:t>optimointi</a:t>
            </a:r>
            <a:r>
              <a:rPr lang="en-GB" sz="1400" dirty="0" smtClean="0"/>
              <a:t> (</a:t>
            </a:r>
            <a:r>
              <a:rPr lang="en-GB" sz="1400" dirty="0" err="1" smtClean="0"/>
              <a:t>kuten</a:t>
            </a:r>
            <a:r>
              <a:rPr lang="en-GB" sz="1400" dirty="0" smtClean="0"/>
              <a:t> </a:t>
            </a:r>
            <a:r>
              <a:rPr lang="en-GB" sz="1400" dirty="0" err="1" smtClean="0"/>
              <a:t>kaistajärjestelyin</a:t>
            </a:r>
            <a:r>
              <a:rPr lang="en-GB" sz="1400" dirty="0" smtClean="0"/>
              <a:t>)</a:t>
            </a:r>
          </a:p>
          <a:p>
            <a:pPr lvl="1"/>
            <a:r>
              <a:rPr lang="en-GB" sz="1400" dirty="0" err="1" smtClean="0"/>
              <a:t>polkupyörien</a:t>
            </a:r>
            <a:r>
              <a:rPr lang="en-GB" sz="1400" dirty="0" smtClean="0"/>
              <a:t> ja </a:t>
            </a:r>
            <a:r>
              <a:rPr lang="en-GB" sz="1400" dirty="0" err="1" smtClean="0"/>
              <a:t>niillä</a:t>
            </a:r>
            <a:r>
              <a:rPr lang="en-GB" sz="1400" dirty="0" smtClean="0"/>
              <a:t> </a:t>
            </a:r>
            <a:r>
              <a:rPr lang="en-GB" sz="1400" dirty="0" err="1" smtClean="0"/>
              <a:t>tapahtuvien</a:t>
            </a:r>
            <a:r>
              <a:rPr lang="en-GB" sz="1400" dirty="0" smtClean="0"/>
              <a:t> </a:t>
            </a:r>
            <a:r>
              <a:rPr lang="en-GB" sz="1400" dirty="0" err="1" smtClean="0"/>
              <a:t>kuljetuspalveluiden</a:t>
            </a:r>
            <a:r>
              <a:rPr lang="en-GB" sz="1400" dirty="0" smtClean="0"/>
              <a:t> </a:t>
            </a:r>
            <a:r>
              <a:rPr lang="en-GB" sz="1400" dirty="0" err="1" smtClean="0"/>
              <a:t>kehittäminen</a:t>
            </a:r>
            <a:endParaRPr lang="en-GB" sz="1400" dirty="0" smtClean="0"/>
          </a:p>
          <a:p>
            <a:pPr lvl="1"/>
            <a:r>
              <a:rPr lang="en-GB" sz="1400" dirty="0" err="1" smtClean="0"/>
              <a:t>vaihtoehtoisten</a:t>
            </a:r>
            <a:r>
              <a:rPr lang="en-GB" sz="1400" dirty="0" smtClean="0"/>
              <a:t> </a:t>
            </a:r>
            <a:r>
              <a:rPr lang="en-GB" sz="1400" dirty="0" err="1" smtClean="0"/>
              <a:t>polttoaineiden</a:t>
            </a:r>
            <a:r>
              <a:rPr lang="en-GB" sz="1400" dirty="0" smtClean="0"/>
              <a:t> infra ja </a:t>
            </a:r>
            <a:r>
              <a:rPr lang="en-GB" sz="1400" dirty="0" err="1" smtClean="0"/>
              <a:t>palvelut</a:t>
            </a:r>
            <a:r>
              <a:rPr lang="en-GB" sz="1400" dirty="0" smtClean="0"/>
              <a:t>, </a:t>
            </a:r>
            <a:r>
              <a:rPr lang="fi-FI" sz="1400" dirty="0" smtClean="0"/>
              <a:t>vähämeluisten </a:t>
            </a:r>
            <a:r>
              <a:rPr lang="fi-FI" sz="1400" dirty="0"/>
              <a:t>ja vähähiilisten </a:t>
            </a:r>
            <a:r>
              <a:rPr lang="fi-FI" sz="1400" dirty="0" smtClean="0"/>
              <a:t>kuljetuskonseptit kaupungeissa / yhteydet pitkämatkaiseen liikenteeseen</a:t>
            </a:r>
          </a:p>
          <a:p>
            <a:pPr lvl="1"/>
            <a:r>
              <a:rPr lang="fi-FI" sz="1400" dirty="0" smtClean="0"/>
              <a:t>autojen yhteiskäyttö, julkisen tilan tehokkaampi käyttö yms. </a:t>
            </a:r>
          </a:p>
          <a:p>
            <a:endParaRPr lang="fi-FI" sz="1400" dirty="0"/>
          </a:p>
          <a:p>
            <a:endParaRPr lang="fi-FI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82-9A34-4074-BAED-A3269BFD28D3}" type="datetime1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175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Yksivuotinen </a:t>
            </a:r>
            <a:r>
              <a:rPr lang="fi-FI" dirty="0"/>
              <a:t>ohjelma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032" y="1181747"/>
            <a:ext cx="7970400" cy="3312000"/>
          </a:xfrm>
        </p:spPr>
        <p:txBody>
          <a:bodyPr/>
          <a:lstStyle/>
          <a:p>
            <a:r>
              <a:rPr lang="fi-FI" dirty="0" smtClean="0"/>
              <a:t> </a:t>
            </a:r>
            <a:r>
              <a:rPr lang="fi-FI" b="1" dirty="0" smtClean="0"/>
              <a:t>Haun </a:t>
            </a:r>
            <a:r>
              <a:rPr lang="fi-FI" b="1" dirty="0" smtClean="0">
                <a:solidFill>
                  <a:schemeClr val="tx1"/>
                </a:solidFill>
              </a:rPr>
              <a:t>budjetti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smtClean="0">
                <a:solidFill>
                  <a:schemeClr val="tx1"/>
                </a:solidFill>
              </a:rPr>
              <a:t>440 M€; y</a:t>
            </a:r>
            <a:r>
              <a:rPr lang="fi-FI" b="1" dirty="0" err="1" smtClean="0"/>
              <a:t>leinen</a:t>
            </a:r>
            <a:r>
              <a:rPr lang="fi-FI" b="1" dirty="0" smtClean="0"/>
              <a:t> </a:t>
            </a:r>
            <a:r>
              <a:rPr lang="fi-FI" b="1" dirty="0"/>
              <a:t>haku </a:t>
            </a:r>
            <a:r>
              <a:rPr lang="fi-FI" b="1" dirty="0" smtClean="0"/>
              <a:t>190 M€ </a:t>
            </a:r>
            <a:r>
              <a:rPr lang="fi-FI" dirty="0" smtClean="0"/>
              <a:t>ja koheesiomaat </a:t>
            </a:r>
            <a:r>
              <a:rPr lang="en-GB" dirty="0" smtClean="0"/>
              <a:t>250 </a:t>
            </a:r>
            <a:r>
              <a:rPr lang="fi-FI" dirty="0" smtClean="0"/>
              <a:t>M€</a:t>
            </a:r>
          </a:p>
          <a:p>
            <a:pPr marL="88900" indent="0" algn="just">
              <a:buNone/>
            </a:pPr>
            <a:endParaRPr lang="en-GB" sz="2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82-9A34-4074-BAED-A3269BFD28D3}" type="datetime1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5</a:t>
            </a:fld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6" y="1660357"/>
            <a:ext cx="6679865" cy="300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95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031" y="565863"/>
            <a:ext cx="6624000" cy="457200"/>
          </a:xfrm>
        </p:spPr>
        <p:txBody>
          <a:bodyPr/>
          <a:lstStyle/>
          <a:p>
            <a:r>
              <a:rPr lang="fi-FI" dirty="0" smtClean="0"/>
              <a:t>Rajan ylittävät </a:t>
            </a:r>
            <a:r>
              <a:rPr lang="fi-FI" dirty="0" err="1" smtClean="0"/>
              <a:t>infrahankkeet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en-GB" sz="2000" dirty="0"/>
              <a:t>Rata- ja </a:t>
            </a:r>
            <a:r>
              <a:rPr lang="en-GB" sz="2000" dirty="0" err="1" smtClean="0"/>
              <a:t>tieverkko</a:t>
            </a:r>
            <a:r>
              <a:rPr lang="en-GB" sz="2000" dirty="0" smtClean="0"/>
              <a:t> </a:t>
            </a:r>
            <a:r>
              <a:rPr lang="en-GB" sz="2000" dirty="0" err="1" smtClean="0"/>
              <a:t>sekä</a:t>
            </a:r>
            <a:r>
              <a:rPr lang="en-GB" sz="2000" dirty="0" smtClean="0"/>
              <a:t> </a:t>
            </a:r>
            <a:r>
              <a:rPr lang="en-GB" sz="2000" dirty="0" err="1"/>
              <a:t>sisävesi</a:t>
            </a:r>
            <a:r>
              <a:rPr lang="en-GB" dirty="0"/>
              <a:t/>
            </a:r>
            <a:br>
              <a:rPr lang="en-GB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999" y="1278000"/>
            <a:ext cx="8307676" cy="3703074"/>
          </a:xfrm>
        </p:spPr>
        <p:txBody>
          <a:bodyPr>
            <a:normAutofit/>
          </a:bodyPr>
          <a:lstStyle/>
          <a:p>
            <a:pPr marL="134938" lvl="1" indent="-134938">
              <a:spcBef>
                <a:spcPts val="750"/>
              </a:spcBef>
              <a:buClr>
                <a:srgbClr val="00B0CA"/>
              </a:buClr>
              <a:buSzPct val="120000"/>
              <a:buFont typeface="Arial" panose="020B0604020202020204" pitchFamily="34" charset="0"/>
              <a:buChar char="●"/>
            </a:pPr>
            <a:r>
              <a:rPr lang="en-GB" dirty="0" smtClean="0"/>
              <a:t> Rata- ja </a:t>
            </a:r>
            <a:r>
              <a:rPr lang="en-GB" dirty="0" err="1" smtClean="0"/>
              <a:t>tieverkon</a:t>
            </a:r>
            <a:r>
              <a:rPr lang="en-GB" dirty="0" smtClean="0"/>
              <a:t> </a:t>
            </a:r>
            <a:r>
              <a:rPr lang="en-GB" dirty="0" err="1"/>
              <a:t>s</a:t>
            </a:r>
            <a:r>
              <a:rPr lang="en-GB" dirty="0" err="1" smtClean="0"/>
              <a:t>elvitykset</a:t>
            </a:r>
            <a:r>
              <a:rPr lang="en-GB" dirty="0" smtClean="0"/>
              <a:t> ja </a:t>
            </a:r>
            <a:r>
              <a:rPr lang="en-GB" dirty="0" err="1" smtClean="0"/>
              <a:t>työt</a:t>
            </a:r>
            <a:r>
              <a:rPr lang="en-GB" dirty="0" smtClean="0"/>
              <a:t>, </a:t>
            </a:r>
            <a:r>
              <a:rPr lang="en-GB" dirty="0" err="1" smtClean="0"/>
              <a:t>sisävesien</a:t>
            </a:r>
            <a:r>
              <a:rPr lang="en-GB" dirty="0" smtClean="0"/>
              <a:t> </a:t>
            </a:r>
            <a:r>
              <a:rPr lang="en-GB" dirty="0" err="1"/>
              <a:t>osalta</a:t>
            </a:r>
            <a:r>
              <a:rPr lang="en-GB" dirty="0"/>
              <a:t> vain </a:t>
            </a:r>
            <a:r>
              <a:rPr lang="en-GB" dirty="0" err="1"/>
              <a:t>selvitykset</a:t>
            </a:r>
            <a:r>
              <a:rPr lang="en-GB" dirty="0"/>
              <a:t> (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satamia</a:t>
            </a:r>
            <a:r>
              <a:rPr lang="en-GB" dirty="0"/>
              <a:t> </a:t>
            </a:r>
            <a:r>
              <a:rPr lang="en-GB" dirty="0" err="1"/>
              <a:t>koskevat</a:t>
            </a:r>
            <a:r>
              <a:rPr lang="en-GB" dirty="0"/>
              <a:t>)</a:t>
            </a:r>
          </a:p>
          <a:p>
            <a:pPr lvl="1"/>
            <a:r>
              <a:rPr lang="en-GB" dirty="0" smtClean="0"/>
              <a:t> </a:t>
            </a:r>
            <a:r>
              <a:rPr lang="en-GB" dirty="0" err="1" smtClean="0"/>
              <a:t>Selvitysten</a:t>
            </a:r>
            <a:r>
              <a:rPr lang="en-GB" dirty="0" smtClean="0"/>
              <a:t> </a:t>
            </a:r>
            <a:r>
              <a:rPr lang="en-GB" dirty="0" err="1" smtClean="0"/>
              <a:t>osalta</a:t>
            </a:r>
            <a:r>
              <a:rPr lang="en-GB" dirty="0" smtClean="0"/>
              <a:t> </a:t>
            </a:r>
            <a:r>
              <a:rPr lang="en-GB" dirty="0" err="1" smtClean="0"/>
              <a:t>erityisesti</a:t>
            </a:r>
            <a:r>
              <a:rPr lang="en-GB" dirty="0" smtClean="0"/>
              <a:t> PPP</a:t>
            </a:r>
          </a:p>
          <a:p>
            <a:r>
              <a:rPr lang="en-GB" dirty="0" err="1" smtClean="0"/>
              <a:t>Puuttuvat</a:t>
            </a:r>
            <a:r>
              <a:rPr lang="en-GB" dirty="0" smtClean="0"/>
              <a:t> </a:t>
            </a:r>
            <a:r>
              <a:rPr lang="en-GB" dirty="0" err="1" smtClean="0"/>
              <a:t>linkit</a:t>
            </a:r>
            <a:r>
              <a:rPr lang="en-GB" dirty="0" smtClean="0"/>
              <a:t> tai </a:t>
            </a:r>
            <a:r>
              <a:rPr lang="en-GB" dirty="0" err="1" smtClean="0"/>
              <a:t>pullonkaulat</a:t>
            </a:r>
            <a:r>
              <a:rPr lang="en-GB" dirty="0" smtClean="0"/>
              <a:t> </a:t>
            </a:r>
            <a:r>
              <a:rPr lang="en-GB" dirty="0" err="1" smtClean="0"/>
              <a:t>kattavan</a:t>
            </a:r>
            <a:r>
              <a:rPr lang="en-GB" dirty="0" smtClean="0"/>
              <a:t> </a:t>
            </a:r>
            <a:r>
              <a:rPr lang="en-GB" dirty="0" err="1" smtClean="0"/>
              <a:t>verkon</a:t>
            </a:r>
            <a:r>
              <a:rPr lang="en-GB" dirty="0" smtClean="0"/>
              <a:t> tai </a:t>
            </a:r>
            <a:r>
              <a:rPr lang="en-GB" dirty="0" err="1" smtClean="0"/>
              <a:t>ydinverkon</a:t>
            </a:r>
            <a:r>
              <a:rPr lang="en-GB" dirty="0" smtClean="0"/>
              <a:t> </a:t>
            </a:r>
            <a:r>
              <a:rPr lang="en-GB" dirty="0" err="1" smtClean="0"/>
              <a:t>rajanylityspaikoilla</a:t>
            </a:r>
            <a:r>
              <a:rPr lang="en-GB" dirty="0" smtClean="0"/>
              <a:t>, </a:t>
            </a:r>
            <a:r>
              <a:rPr lang="en-GB" dirty="0" err="1" smtClean="0"/>
              <a:t>joita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ole </a:t>
            </a:r>
            <a:r>
              <a:rPr lang="en-GB" dirty="0" err="1" smtClean="0"/>
              <a:t>mainittu</a:t>
            </a:r>
            <a:r>
              <a:rPr lang="en-GB" dirty="0" smtClean="0"/>
              <a:t> CEF Regulation </a:t>
            </a:r>
            <a:r>
              <a:rPr lang="en-GB" dirty="0" err="1" smtClean="0"/>
              <a:t>liitteessä</a:t>
            </a:r>
            <a:r>
              <a:rPr lang="en-GB" dirty="0" smtClean="0"/>
              <a:t> 1</a:t>
            </a:r>
          </a:p>
          <a:p>
            <a:pPr lvl="1"/>
            <a:r>
              <a:rPr lang="en-GB" dirty="0" smtClean="0"/>
              <a:t> </a:t>
            </a:r>
            <a:r>
              <a:rPr lang="en-GB" dirty="0" err="1" smtClean="0"/>
              <a:t>Liitteessä</a:t>
            </a:r>
            <a:r>
              <a:rPr lang="en-GB" dirty="0" smtClean="0"/>
              <a:t> on </a:t>
            </a:r>
            <a:r>
              <a:rPr lang="en-GB" dirty="0" err="1" smtClean="0"/>
              <a:t>mainittu</a:t>
            </a:r>
            <a:r>
              <a:rPr lang="en-GB" dirty="0"/>
              <a:t> </a:t>
            </a:r>
            <a:r>
              <a:rPr lang="en-GB" dirty="0" err="1" smtClean="0"/>
              <a:t>korridorit</a:t>
            </a:r>
            <a:r>
              <a:rPr lang="en-GB" dirty="0" smtClean="0"/>
              <a:t> (V</a:t>
            </a:r>
            <a:r>
              <a:rPr lang="fi-FI" dirty="0" err="1" smtClean="0"/>
              <a:t>enäjän</a:t>
            </a:r>
            <a:r>
              <a:rPr lang="fi-FI" dirty="0" smtClean="0"/>
              <a:t> raja–Hamina/Kotka–Helsinki–Turku/Naantali ja Tallinna–Helsinki) </a:t>
            </a:r>
            <a:r>
              <a:rPr lang="fi-FI" i="1" dirty="0" smtClean="0"/>
              <a:t>=&gt; Vainikkala ja Saimaan kanava ei ole mainittu</a:t>
            </a:r>
            <a:endParaRPr lang="en-GB" dirty="0" smtClean="0"/>
          </a:p>
          <a:p>
            <a:pPr marL="134938" lvl="1" indent="-134938">
              <a:spcBef>
                <a:spcPts val="750"/>
              </a:spcBef>
              <a:buClr>
                <a:srgbClr val="00B0CA"/>
              </a:buClr>
              <a:buSzPct val="120000"/>
              <a:buFont typeface="Arial" panose="020B0604020202020204" pitchFamily="34" charset="0"/>
              <a:buChar char="●"/>
            </a:pPr>
            <a:r>
              <a:rPr lang="en-GB" dirty="0" err="1" smtClean="0"/>
              <a:t>Rataverkon</a:t>
            </a:r>
            <a:r>
              <a:rPr lang="en-GB" dirty="0" smtClean="0"/>
              <a:t> </a:t>
            </a:r>
            <a:r>
              <a:rPr lang="en-GB" dirty="0" err="1" smtClean="0"/>
              <a:t>osalta</a:t>
            </a:r>
            <a:r>
              <a:rPr lang="en-GB" dirty="0" smtClean="0"/>
              <a:t> </a:t>
            </a:r>
            <a:r>
              <a:rPr lang="en-GB" dirty="0" err="1" smtClean="0"/>
              <a:t>kahden</a:t>
            </a:r>
            <a:r>
              <a:rPr lang="en-GB" dirty="0" smtClean="0"/>
              <a:t> </a:t>
            </a:r>
            <a:r>
              <a:rPr lang="en-GB" dirty="0" err="1" smtClean="0"/>
              <a:t>jäsenmaan</a:t>
            </a:r>
            <a:r>
              <a:rPr lang="en-GB" dirty="0" smtClean="0"/>
              <a:t> </a:t>
            </a:r>
            <a:r>
              <a:rPr lang="en-GB" dirty="0" err="1" smtClean="0"/>
              <a:t>välisen</a:t>
            </a:r>
            <a:r>
              <a:rPr lang="en-GB" dirty="0" smtClean="0"/>
              <a:t> </a:t>
            </a:r>
            <a:r>
              <a:rPr lang="en-GB" dirty="0" err="1" smtClean="0"/>
              <a:t>yhteyden</a:t>
            </a:r>
            <a:r>
              <a:rPr lang="en-GB" dirty="0" smtClean="0"/>
              <a:t> </a:t>
            </a:r>
            <a:r>
              <a:rPr lang="en-GB" dirty="0" err="1" smtClean="0"/>
              <a:t>turvaaminen</a:t>
            </a:r>
            <a:r>
              <a:rPr lang="en-GB" dirty="0" smtClean="0"/>
              <a:t> </a:t>
            </a:r>
            <a:r>
              <a:rPr lang="en-GB" dirty="0" err="1" smtClean="0"/>
              <a:t>kolmannen</a:t>
            </a:r>
            <a:r>
              <a:rPr lang="en-GB" dirty="0" smtClean="0"/>
              <a:t> </a:t>
            </a:r>
            <a:r>
              <a:rPr lang="en-GB" dirty="0" err="1" smtClean="0"/>
              <a:t>maan</a:t>
            </a:r>
            <a:r>
              <a:rPr lang="en-GB" dirty="0" smtClean="0"/>
              <a:t> </a:t>
            </a:r>
            <a:r>
              <a:rPr lang="en-GB" dirty="0" err="1" smtClean="0"/>
              <a:t>kautta</a:t>
            </a:r>
            <a:r>
              <a:rPr lang="en-GB" dirty="0" smtClean="0"/>
              <a:t> on </a:t>
            </a:r>
            <a:r>
              <a:rPr lang="en-GB" dirty="0" err="1" smtClean="0"/>
              <a:t>myös</a:t>
            </a:r>
            <a:r>
              <a:rPr lang="en-GB" dirty="0" smtClean="0"/>
              <a:t> </a:t>
            </a:r>
            <a:r>
              <a:rPr lang="en-GB" dirty="0" err="1" smtClean="0"/>
              <a:t>tukikelpoista</a:t>
            </a:r>
            <a:r>
              <a:rPr lang="en-GB" dirty="0" smtClean="0"/>
              <a:t>. </a:t>
            </a:r>
            <a:r>
              <a:rPr lang="en-GB" dirty="0" err="1" smtClean="0"/>
              <a:t>Ylläpitoa</a:t>
            </a:r>
            <a:r>
              <a:rPr lang="en-GB" dirty="0" smtClean="0"/>
              <a:t> ja </a:t>
            </a:r>
            <a:r>
              <a:rPr lang="en-GB" dirty="0" err="1" smtClean="0"/>
              <a:t>asemarakennuksia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tueta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Sisävesiselvitysten</a:t>
            </a:r>
            <a:r>
              <a:rPr lang="en-GB" dirty="0" smtClean="0"/>
              <a:t> </a:t>
            </a:r>
            <a:r>
              <a:rPr lang="en-GB" dirty="0" err="1" smtClean="0"/>
              <a:t>osalta</a:t>
            </a:r>
            <a:r>
              <a:rPr lang="en-GB" dirty="0" smtClean="0"/>
              <a:t> </a:t>
            </a:r>
            <a:r>
              <a:rPr lang="en-GB" dirty="0" err="1" smtClean="0"/>
              <a:t>tuetaan</a:t>
            </a:r>
            <a:r>
              <a:rPr lang="en-GB" dirty="0" smtClean="0"/>
              <a:t> mm. </a:t>
            </a:r>
            <a:r>
              <a:rPr lang="en-GB" dirty="0" err="1" smtClean="0"/>
              <a:t>navigoinnin</a:t>
            </a:r>
            <a:r>
              <a:rPr lang="en-GB" dirty="0" smtClean="0"/>
              <a:t> ja </a:t>
            </a:r>
            <a:r>
              <a:rPr lang="en-GB" dirty="0" err="1" smtClean="0"/>
              <a:t>kapasiteetin</a:t>
            </a:r>
            <a:r>
              <a:rPr lang="en-GB" dirty="0" smtClean="0"/>
              <a:t> </a:t>
            </a:r>
            <a:r>
              <a:rPr lang="en-GB" dirty="0" err="1" smtClean="0"/>
              <a:t>parantamista</a:t>
            </a:r>
            <a:r>
              <a:rPr lang="en-GB" dirty="0" smtClean="0"/>
              <a:t>, </a:t>
            </a:r>
            <a:r>
              <a:rPr lang="en-GB" dirty="0" err="1" smtClean="0"/>
              <a:t>sulkujen</a:t>
            </a:r>
            <a:r>
              <a:rPr lang="en-GB" dirty="0" smtClean="0"/>
              <a:t> </a:t>
            </a:r>
            <a:r>
              <a:rPr lang="en-GB" dirty="0" err="1" smtClean="0"/>
              <a:t>kehittämistä</a:t>
            </a:r>
            <a:r>
              <a:rPr lang="en-GB" dirty="0" smtClean="0"/>
              <a:t>, </a:t>
            </a:r>
            <a:r>
              <a:rPr lang="en-GB" dirty="0" err="1" smtClean="0"/>
              <a:t>ympärivuotisen</a:t>
            </a:r>
            <a:r>
              <a:rPr lang="en-GB" dirty="0" smtClean="0"/>
              <a:t> </a:t>
            </a:r>
            <a:r>
              <a:rPr lang="en-GB" dirty="0" err="1" smtClean="0"/>
              <a:t>liikenteen</a:t>
            </a:r>
            <a:r>
              <a:rPr lang="en-GB" dirty="0" smtClean="0"/>
              <a:t> </a:t>
            </a:r>
            <a:r>
              <a:rPr lang="en-GB" dirty="0" err="1" smtClean="0"/>
              <a:t>kehittämistä</a:t>
            </a:r>
            <a:r>
              <a:rPr lang="en-GB" dirty="0" smtClean="0"/>
              <a:t>. </a:t>
            </a:r>
            <a:r>
              <a:rPr lang="en-GB" dirty="0" err="1" smtClean="0"/>
              <a:t>Satamia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tueta</a:t>
            </a:r>
            <a:r>
              <a:rPr lang="en-GB" dirty="0" smtClean="0"/>
              <a:t>. </a:t>
            </a:r>
          </a:p>
          <a:p>
            <a:pPr marL="134938" lvl="1" indent="-134938">
              <a:spcBef>
                <a:spcPts val="750"/>
              </a:spcBef>
              <a:buClr>
                <a:srgbClr val="00B0CA"/>
              </a:buClr>
              <a:buSzPct val="120000"/>
              <a:buFont typeface="Arial" panose="020B0604020202020204" pitchFamily="34" charset="0"/>
              <a:buChar char="●"/>
            </a:pPr>
            <a:endParaRPr lang="en-GB" dirty="0"/>
          </a:p>
          <a:p>
            <a:endParaRPr lang="en-GB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82-9A34-4074-BAED-A3269BFD28D3}" type="datetime1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Rajan ylittävät yhteydet naapurimaihin</a:t>
            </a:r>
            <a:br>
              <a:rPr lang="fi-FI" dirty="0" smtClean="0"/>
            </a:br>
            <a:r>
              <a:rPr lang="en-GB" sz="1600" i="1" dirty="0"/>
              <a:t>Priority open only to neighbouring </a:t>
            </a:r>
            <a:r>
              <a:rPr lang="en-GB" sz="1600" i="1" dirty="0" smtClean="0"/>
              <a:t>countries, ns. </a:t>
            </a:r>
            <a:r>
              <a:rPr lang="en-GB" sz="1600" i="1" dirty="0"/>
              <a:t>t</a:t>
            </a:r>
            <a:r>
              <a:rPr lang="en-GB" sz="1600" i="1" dirty="0" smtClean="0"/>
              <a:t>hird countries</a:t>
            </a:r>
            <a:endParaRPr lang="fi-FI" sz="1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375" y="993120"/>
            <a:ext cx="4535775" cy="3312000"/>
          </a:xfrm>
        </p:spPr>
        <p:txBody>
          <a:bodyPr>
            <a:normAutofit/>
          </a:bodyPr>
          <a:lstStyle/>
          <a:p>
            <a:pPr marL="134938" lvl="1" indent="-134938">
              <a:spcBef>
                <a:spcPts val="750"/>
              </a:spcBef>
              <a:buClr>
                <a:srgbClr val="00B0CA"/>
              </a:buClr>
              <a:buSzPct val="120000"/>
              <a:buFont typeface="Arial" panose="020B0604020202020204" pitchFamily="34" charset="0"/>
              <a:buChar char="●"/>
            </a:pPr>
            <a:r>
              <a:rPr lang="en-GB" dirty="0" smtClean="0"/>
              <a:t>Rata- ja </a:t>
            </a:r>
            <a:r>
              <a:rPr lang="en-GB" dirty="0" err="1" smtClean="0"/>
              <a:t>tieverkko</a:t>
            </a:r>
            <a:r>
              <a:rPr lang="en-GB" dirty="0" smtClean="0"/>
              <a:t> </a:t>
            </a:r>
            <a:r>
              <a:rPr lang="en-GB" dirty="0" err="1" smtClean="0"/>
              <a:t>sekä</a:t>
            </a:r>
            <a:r>
              <a:rPr lang="en-GB" dirty="0" smtClean="0"/>
              <a:t> </a:t>
            </a:r>
            <a:r>
              <a:rPr lang="en-GB" dirty="0" err="1" smtClean="0"/>
              <a:t>sisävesiselvitykset</a:t>
            </a:r>
            <a:r>
              <a:rPr lang="en-GB" dirty="0" smtClean="0"/>
              <a:t> </a:t>
            </a:r>
            <a:r>
              <a:rPr lang="en-GB" dirty="0"/>
              <a:t>ja </a:t>
            </a:r>
            <a:r>
              <a:rPr lang="en-GB" dirty="0" err="1" smtClean="0"/>
              <a:t>työt</a:t>
            </a:r>
            <a:endParaRPr lang="en-GB" dirty="0" smtClean="0"/>
          </a:p>
          <a:p>
            <a:pPr marL="403225" lvl="2" indent="-134938">
              <a:spcBef>
                <a:spcPts val="750"/>
              </a:spcBef>
              <a:buClr>
                <a:srgbClr val="00B0CA"/>
              </a:buClr>
              <a:buSzPct val="120000"/>
              <a:buFont typeface="Arial" panose="020B0604020202020204" pitchFamily="34" charset="0"/>
              <a:buChar char="●"/>
            </a:pPr>
            <a:r>
              <a:rPr lang="en-GB" sz="1400" dirty="0" err="1" smtClean="0"/>
              <a:t>Budjettisyistä</a:t>
            </a:r>
            <a:r>
              <a:rPr lang="en-GB" sz="1400" dirty="0" smtClean="0"/>
              <a:t> </a:t>
            </a:r>
            <a:r>
              <a:rPr lang="en-GB" sz="1400" dirty="0" err="1" smtClean="0"/>
              <a:t>painotus</a:t>
            </a:r>
            <a:r>
              <a:rPr lang="en-GB" sz="1400" dirty="0" smtClean="0"/>
              <a:t> </a:t>
            </a:r>
            <a:r>
              <a:rPr lang="en-GB" sz="1400" dirty="0" err="1" smtClean="0"/>
              <a:t>selvityksissä</a:t>
            </a:r>
            <a:endParaRPr lang="en-GB" sz="1400" dirty="0" smtClean="0"/>
          </a:p>
          <a:p>
            <a:pPr marL="403225" lvl="2" indent="-134938">
              <a:spcBef>
                <a:spcPts val="750"/>
              </a:spcBef>
              <a:buClr>
                <a:srgbClr val="00B0CA"/>
              </a:buClr>
              <a:buSzPct val="120000"/>
              <a:buFont typeface="Arial" panose="020B0604020202020204" pitchFamily="34" charset="0"/>
              <a:buChar char="●"/>
            </a:pPr>
            <a:r>
              <a:rPr lang="en-GB" sz="1400" dirty="0" err="1" smtClean="0"/>
              <a:t>Erityisesti</a:t>
            </a:r>
            <a:r>
              <a:rPr lang="en-GB" sz="1400" dirty="0" smtClean="0"/>
              <a:t> </a:t>
            </a:r>
            <a:r>
              <a:rPr lang="en-GB" sz="1400" dirty="0" err="1" smtClean="0"/>
              <a:t>sisävesiliikenteen</a:t>
            </a:r>
            <a:r>
              <a:rPr lang="en-GB" sz="1400" dirty="0" smtClean="0"/>
              <a:t> </a:t>
            </a:r>
            <a:r>
              <a:rPr lang="en-GB" sz="1400" dirty="0" err="1" smtClean="0"/>
              <a:t>navigaatio</a:t>
            </a:r>
            <a:r>
              <a:rPr lang="en-GB" sz="1400" dirty="0"/>
              <a:t> </a:t>
            </a:r>
            <a:r>
              <a:rPr lang="en-GB" sz="1400" dirty="0" err="1" smtClean="0"/>
              <a:t>sekä</a:t>
            </a:r>
            <a:r>
              <a:rPr lang="en-GB" sz="1400" dirty="0" smtClean="0"/>
              <a:t> rata- ja </a:t>
            </a:r>
            <a:r>
              <a:rPr lang="en-GB" sz="1400" dirty="0" err="1" smtClean="0"/>
              <a:t>tiehankkeet</a:t>
            </a:r>
            <a:r>
              <a:rPr lang="en-GB" sz="1400" dirty="0" smtClean="0"/>
              <a:t>, </a:t>
            </a:r>
            <a:r>
              <a:rPr lang="en-GB" sz="1400" dirty="0" err="1" smtClean="0"/>
              <a:t>joiden</a:t>
            </a:r>
            <a:r>
              <a:rPr lang="en-GB" sz="1400" dirty="0" smtClean="0"/>
              <a:t> </a:t>
            </a:r>
            <a:r>
              <a:rPr lang="en-GB" sz="1400" dirty="0" err="1" smtClean="0"/>
              <a:t>tavoite</a:t>
            </a:r>
            <a:r>
              <a:rPr lang="en-GB" sz="1400" dirty="0" smtClean="0"/>
              <a:t> on </a:t>
            </a:r>
            <a:r>
              <a:rPr lang="en-GB" sz="1400" dirty="0" err="1" smtClean="0"/>
              <a:t>kestävä</a:t>
            </a:r>
            <a:r>
              <a:rPr lang="en-GB" sz="1400" dirty="0" smtClean="0"/>
              <a:t> ja </a:t>
            </a:r>
            <a:r>
              <a:rPr lang="en-GB" sz="1400" dirty="0" err="1" smtClean="0"/>
              <a:t>tehokas</a:t>
            </a:r>
            <a:r>
              <a:rPr lang="en-GB" sz="1400" dirty="0" smtClean="0"/>
              <a:t> </a:t>
            </a:r>
            <a:r>
              <a:rPr lang="en-GB" sz="1400" dirty="0" err="1" smtClean="0"/>
              <a:t>liikennejärjestelmä</a:t>
            </a:r>
            <a:endParaRPr lang="en-GB" sz="1400" dirty="0" smtClean="0"/>
          </a:p>
          <a:p>
            <a:pPr marL="134938" lvl="1" indent="-134938">
              <a:spcBef>
                <a:spcPts val="750"/>
              </a:spcBef>
              <a:buClr>
                <a:srgbClr val="00B0CA"/>
              </a:buClr>
              <a:buSzPct val="120000"/>
              <a:buFont typeface="Arial" panose="020B0604020202020204" pitchFamily="34" charset="0"/>
              <a:buChar char="●"/>
            </a:pPr>
            <a:r>
              <a:rPr lang="en-GB" dirty="0" smtClean="0"/>
              <a:t> </a:t>
            </a:r>
            <a:r>
              <a:rPr lang="en-GB" dirty="0" err="1" smtClean="0"/>
              <a:t>Ainoastaan</a:t>
            </a:r>
            <a:r>
              <a:rPr lang="en-GB" dirty="0" smtClean="0"/>
              <a:t> </a:t>
            </a:r>
            <a:r>
              <a:rPr lang="en-GB" dirty="0" err="1" smtClean="0"/>
              <a:t>hankkeet</a:t>
            </a:r>
            <a:r>
              <a:rPr lang="en-GB" dirty="0" smtClean="0"/>
              <a:t>, </a:t>
            </a:r>
            <a:r>
              <a:rPr lang="en-GB" dirty="0" err="1" smtClean="0"/>
              <a:t>jotka</a:t>
            </a:r>
            <a:r>
              <a:rPr lang="en-GB" dirty="0" smtClean="0"/>
              <a:t> on </a:t>
            </a:r>
            <a:r>
              <a:rPr lang="en-GB" dirty="0" err="1" smtClean="0"/>
              <a:t>esitetty</a:t>
            </a:r>
            <a:r>
              <a:rPr lang="en-GB" dirty="0" smtClean="0"/>
              <a:t> </a:t>
            </a:r>
            <a:r>
              <a:rPr lang="en-GB" dirty="0" err="1" smtClean="0"/>
              <a:t>Regulationin</a:t>
            </a:r>
            <a:r>
              <a:rPr lang="en-GB" dirty="0" smtClean="0"/>
              <a:t> </a:t>
            </a:r>
            <a:r>
              <a:rPr lang="en-GB" dirty="0" err="1" smtClean="0"/>
              <a:t>liitteessä</a:t>
            </a:r>
            <a:r>
              <a:rPr lang="en-GB" dirty="0" smtClean="0"/>
              <a:t> III</a:t>
            </a:r>
          </a:p>
          <a:p>
            <a:pPr marL="134938" lvl="1" indent="-134938">
              <a:spcBef>
                <a:spcPts val="750"/>
              </a:spcBef>
              <a:buClr>
                <a:srgbClr val="00B0CA"/>
              </a:buClr>
              <a:buSzPct val="120000"/>
              <a:buFont typeface="Arial" panose="020B0604020202020204" pitchFamily="34" charset="0"/>
              <a:buChar char="●"/>
            </a:pPr>
            <a:r>
              <a:rPr lang="en-GB" dirty="0"/>
              <a:t> </a:t>
            </a:r>
            <a:r>
              <a:rPr lang="en-GB" dirty="0" err="1" smtClean="0"/>
              <a:t>Saumatonta</a:t>
            </a:r>
            <a:r>
              <a:rPr lang="en-GB" dirty="0" smtClean="0"/>
              <a:t> </a:t>
            </a:r>
            <a:r>
              <a:rPr lang="en-GB" dirty="0" err="1" smtClean="0"/>
              <a:t>liikennettä</a:t>
            </a:r>
            <a:r>
              <a:rPr lang="en-GB" dirty="0" smtClean="0"/>
              <a:t> </a:t>
            </a:r>
            <a:r>
              <a:rPr lang="en-GB" dirty="0" err="1" smtClean="0"/>
              <a:t>rajalla</a:t>
            </a:r>
            <a:r>
              <a:rPr lang="en-GB" dirty="0" smtClean="0"/>
              <a:t> </a:t>
            </a:r>
            <a:r>
              <a:rPr lang="en-GB" dirty="0" err="1" smtClean="0"/>
              <a:t>edistävät</a:t>
            </a:r>
            <a:r>
              <a:rPr lang="en-GB" dirty="0" smtClean="0"/>
              <a:t> </a:t>
            </a:r>
            <a:r>
              <a:rPr lang="en-GB" dirty="0" err="1" smtClean="0"/>
              <a:t>selvitykset</a:t>
            </a:r>
            <a:r>
              <a:rPr lang="en-GB" dirty="0" smtClean="0"/>
              <a:t> ja </a:t>
            </a:r>
            <a:r>
              <a:rPr lang="en-GB" dirty="0" err="1" smtClean="0"/>
              <a:t>työt</a:t>
            </a:r>
            <a:r>
              <a:rPr lang="en-GB" dirty="0" smtClean="0"/>
              <a:t> (</a:t>
            </a:r>
            <a:r>
              <a:rPr lang="en-GB" dirty="0" err="1" smtClean="0"/>
              <a:t>rajavalvonta</a:t>
            </a:r>
            <a:r>
              <a:rPr lang="en-GB" dirty="0" smtClean="0"/>
              <a:t> ja </a:t>
            </a:r>
            <a:r>
              <a:rPr lang="en-GB" dirty="0" err="1" smtClean="0"/>
              <a:t>kontrolli</a:t>
            </a:r>
            <a:r>
              <a:rPr lang="en-GB" dirty="0" smtClean="0"/>
              <a:t>), </a:t>
            </a:r>
            <a:r>
              <a:rPr lang="en-GB" dirty="0" err="1" smtClean="0"/>
              <a:t>kuljetuskustannusten</a:t>
            </a:r>
            <a:r>
              <a:rPr lang="en-GB" dirty="0" smtClean="0"/>
              <a:t> </a:t>
            </a:r>
            <a:r>
              <a:rPr lang="en-GB" dirty="0" err="1" smtClean="0"/>
              <a:t>alentaminen</a:t>
            </a:r>
            <a:r>
              <a:rPr lang="en-GB" dirty="0" smtClean="0"/>
              <a:t>, </a:t>
            </a:r>
            <a:r>
              <a:rPr lang="en-GB" dirty="0" err="1" smtClean="0"/>
              <a:t>odotusajan</a:t>
            </a:r>
            <a:r>
              <a:rPr lang="en-GB" dirty="0" smtClean="0"/>
              <a:t> </a:t>
            </a:r>
            <a:r>
              <a:rPr lang="en-GB" dirty="0" err="1" smtClean="0"/>
              <a:t>vähentäminen</a:t>
            </a:r>
            <a:r>
              <a:rPr lang="en-GB" dirty="0" smtClean="0"/>
              <a:t>, </a:t>
            </a:r>
            <a:r>
              <a:rPr lang="en-GB" dirty="0" err="1" smtClean="0"/>
              <a:t>turvallisuuden</a:t>
            </a:r>
            <a:r>
              <a:rPr lang="en-GB" dirty="0" smtClean="0"/>
              <a:t> </a:t>
            </a:r>
            <a:r>
              <a:rPr lang="en-GB" dirty="0" err="1" smtClean="0"/>
              <a:t>parantaminen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82-9A34-4074-BAED-A3269BFD28D3}" type="datetime1">
              <a:rPr lang="fi-FI" smtClean="0"/>
              <a:t>29.9.2016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47F-A4DF-4926-BB4C-9F1DAEA89B92}" type="slidenum">
              <a:rPr lang="fi-FI" smtClean="0"/>
              <a:t>7</a:t>
            </a:fld>
            <a:endParaRPr lang="fi-FI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1" t="23598" r="43593" b="3355"/>
          <a:stretch/>
        </p:blipFill>
        <p:spPr bwMode="auto">
          <a:xfrm>
            <a:off x="18046" y="993120"/>
            <a:ext cx="3972930" cy="415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56044" r="23988" b="17209"/>
          <a:stretch/>
        </p:blipFill>
        <p:spPr bwMode="auto">
          <a:xfrm>
            <a:off x="3962065" y="4206358"/>
            <a:ext cx="4267199" cy="90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90261" y="4814843"/>
            <a:ext cx="16718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i="1" dirty="0" err="1" smtClean="0"/>
              <a:t>Regulation</a:t>
            </a:r>
            <a:r>
              <a:rPr lang="fi-FI" b="1" i="1" dirty="0" smtClean="0"/>
              <a:t>, </a:t>
            </a:r>
            <a:r>
              <a:rPr lang="fi-FI" b="1" i="1" dirty="0" err="1" smtClean="0"/>
              <a:t>Annex</a:t>
            </a:r>
            <a:r>
              <a:rPr lang="fi-FI" b="1" i="1" dirty="0" smtClean="0"/>
              <a:t> III</a:t>
            </a:r>
            <a:endParaRPr lang="fi-FI" b="1" i="1" dirty="0"/>
          </a:p>
        </p:txBody>
      </p:sp>
    </p:spTree>
    <p:extLst>
      <p:ext uri="{BB962C8B-B14F-4D97-AF65-F5344CB8AC3E}">
        <p14:creationId xmlns:p14="http://schemas.microsoft.com/office/powerpoint/2010/main" val="1161491480"/>
      </p:ext>
    </p:extLst>
  </p:cSld>
  <p:clrMapOvr>
    <a:masterClrMapping/>
  </p:clrMapOvr>
</p:sld>
</file>

<file path=ppt/theme/theme1.xml><?xml version="1.0" encoding="utf-8"?>
<a:theme xmlns:a="http://schemas.openxmlformats.org/drawingml/2006/main" name="Laajakuva_Liikennevirasto">
  <a:themeElements>
    <a:clrScheme name="Liikennevirast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AF"/>
      </a:accent1>
      <a:accent2>
        <a:srgbClr val="0088CE"/>
      </a:accent2>
      <a:accent3>
        <a:srgbClr val="3DB7E4"/>
      </a:accent3>
      <a:accent4>
        <a:srgbClr val="EA8A00"/>
      </a:accent4>
      <a:accent5>
        <a:srgbClr val="84CAC6"/>
      </a:accent5>
      <a:accent6>
        <a:srgbClr val="BCBC7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aajakuva_Liikennevirasto.potx" id="{0143C127-69F1-4019-A783-DCE95FA98011}" vid="{BC132C1A-C7CF-40D1-855E-3389885240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Laajakuva_Liikennevirasto</Template>
  <TotalTime>695</TotalTime>
  <Words>359</Words>
  <Application>Microsoft Office PowerPoint</Application>
  <PresentationFormat>Näytössä katseltava esitys (16:9)</PresentationFormat>
  <Paragraphs>44</Paragraphs>
  <Slides>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Laajakuva_Liikennevirasto</vt:lpstr>
      <vt:lpstr>CEF haku 2016</vt:lpstr>
      <vt:lpstr>PowerPoint-esitys</vt:lpstr>
      <vt:lpstr>Monivuotinen ohjelma</vt:lpstr>
      <vt:lpstr>Ydinverkon solmukohdat</vt:lpstr>
      <vt:lpstr>Yksivuotinen ohjelma</vt:lpstr>
      <vt:lpstr>Rajan ylittävät infrahankkeet Rata- ja tieverkko sekä sisävesi </vt:lpstr>
      <vt:lpstr>Rajan ylittävät yhteydet naapurimaihin Priority open only to neighbouring countries, ns. third countries</vt:lpstr>
    </vt:vector>
  </TitlesOfParts>
  <Company>Liikennevirasto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Kiljunen-Ruotsalainen Rauha</dc:creator>
  <cp:lastModifiedBy>Ackley Hanna</cp:lastModifiedBy>
  <cp:revision>61</cp:revision>
  <dcterms:created xsi:type="dcterms:W3CDTF">2014-06-25T10:47:37Z</dcterms:created>
  <dcterms:modified xsi:type="dcterms:W3CDTF">2016-09-29T11:16:00Z</dcterms:modified>
</cp:coreProperties>
</file>