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8" r:id="rId3"/>
    <p:sldId id="272" r:id="rId4"/>
    <p:sldId id="357" r:id="rId5"/>
    <p:sldId id="362" r:id="rId6"/>
    <p:sldId id="259" r:id="rId7"/>
    <p:sldId id="291" r:id="rId8"/>
    <p:sldId id="292" r:id="rId9"/>
    <p:sldId id="279" r:id="rId10"/>
    <p:sldId id="275" r:id="rId11"/>
    <p:sldId id="306" r:id="rId12"/>
    <p:sldId id="361" r:id="rId13"/>
    <p:sldId id="270" r:id="rId14"/>
    <p:sldId id="360" r:id="rId15"/>
    <p:sldId id="364" r:id="rId16"/>
    <p:sldId id="365" r:id="rId17"/>
    <p:sldId id="348" r:id="rId18"/>
    <p:sldId id="350" r:id="rId19"/>
    <p:sldId id="359" r:id="rId20"/>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28" autoAdjust="0"/>
  </p:normalViewPr>
  <p:slideViewPr>
    <p:cSldViewPr>
      <p:cViewPr>
        <p:scale>
          <a:sx n="66" d="100"/>
          <a:sy n="66" d="100"/>
        </p:scale>
        <p:origin x="-653" y="-331"/>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05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74AEAD-FA82-42E4-B4E7-4B99C7FBEC58}" type="datetimeFigureOut">
              <a:rPr lang="fi-FI" smtClean="0"/>
              <a:t>21.5.2012</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2AA996-6DD7-41BB-AB36-F677B138E081}" type="slidenum">
              <a:rPr lang="fi-FI" smtClean="0"/>
              <a:t>‹#›</a:t>
            </a:fld>
            <a:endParaRPr lang="fi-FI"/>
          </a:p>
        </p:txBody>
      </p:sp>
    </p:spTree>
    <p:extLst>
      <p:ext uri="{BB962C8B-B14F-4D97-AF65-F5344CB8AC3E}">
        <p14:creationId xmlns:p14="http://schemas.microsoft.com/office/powerpoint/2010/main" val="3383901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81A15-E2FE-4687-B107-03088E3D1440}" type="datetimeFigureOut">
              <a:rPr lang="fi-FI" smtClean="0"/>
              <a:t>21.5.2012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077B2-2D16-4F48-B540-15BF9D9580E9}" type="slidenum">
              <a:rPr lang="fi-FI" smtClean="0"/>
              <a:t>‹#›</a:t>
            </a:fld>
            <a:endParaRPr lang="fi-FI"/>
          </a:p>
        </p:txBody>
      </p:sp>
    </p:spTree>
    <p:extLst>
      <p:ext uri="{BB962C8B-B14F-4D97-AF65-F5344CB8AC3E}">
        <p14:creationId xmlns:p14="http://schemas.microsoft.com/office/powerpoint/2010/main" val="421640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_slide">
    <p:bg>
      <p:bgPr>
        <a:solidFill>
          <a:schemeClr val="bg1"/>
        </a:solidFill>
        <a:effectLst/>
      </p:bgPr>
    </p:bg>
    <p:spTree>
      <p:nvGrpSpPr>
        <p:cNvPr id="1" name=""/>
        <p:cNvGrpSpPr/>
        <p:nvPr/>
      </p:nvGrpSpPr>
      <p:grpSpPr>
        <a:xfrm>
          <a:off x="0" y="0"/>
          <a:ext cx="0" cy="0"/>
          <a:chOff x="0" y="0"/>
          <a:chExt cx="0" cy="0"/>
        </a:xfrm>
      </p:grpSpPr>
      <p:pic>
        <p:nvPicPr>
          <p:cNvPr id="11"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0"/>
            <a:ext cx="882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0575"/>
            <a:ext cx="72009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liikennevirasto_logo_Fin.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2740025"/>
            <a:ext cx="12636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p:cNvSpPr>
          <p:nvPr/>
        </p:nvSpPr>
        <p:spPr bwMode="auto">
          <a:xfrm>
            <a:off x="2195513" y="2636838"/>
            <a:ext cx="47529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a:lnSpc>
                <a:spcPct val="110000"/>
              </a:lnSpc>
            </a:pPr>
            <a:endParaRPr lang="fi-FI" sz="1600" dirty="0">
              <a:solidFill>
                <a:srgbClr val="0088CE"/>
              </a:solidFill>
            </a:endParaRPr>
          </a:p>
        </p:txBody>
      </p:sp>
      <p:sp>
        <p:nvSpPr>
          <p:cNvPr id="18" name="Otsikko 17"/>
          <p:cNvSpPr>
            <a:spLocks noGrp="1"/>
          </p:cNvSpPr>
          <p:nvPr>
            <p:ph type="title"/>
          </p:nvPr>
        </p:nvSpPr>
        <p:spPr>
          <a:xfrm>
            <a:off x="2196000" y="2638800"/>
            <a:ext cx="4752000" cy="1541088"/>
          </a:xfrm>
        </p:spPr>
        <p:txBody>
          <a:bodyPr/>
          <a:lstStyle>
            <a:lvl1pPr algn="r">
              <a:defRPr b="1"/>
            </a:lvl1pPr>
          </a:lstStyle>
          <a:p>
            <a:r>
              <a:rPr lang="fi-FI" smtClean="0"/>
              <a:t>Muokkaa perustyyl. napsautt.</a:t>
            </a:r>
            <a:endParaRPr lang="fi-FI" dirty="0"/>
          </a:p>
        </p:txBody>
      </p:sp>
      <p:sp>
        <p:nvSpPr>
          <p:cNvPr id="2" name="Päivämäärän paikkamerkki 1"/>
          <p:cNvSpPr>
            <a:spLocks noGrp="1"/>
          </p:cNvSpPr>
          <p:nvPr>
            <p:ph type="dt" sz="half" idx="10"/>
          </p:nvPr>
        </p:nvSpPr>
        <p:spPr>
          <a:xfrm>
            <a:off x="5724128" y="4221088"/>
            <a:ext cx="1224136" cy="331184"/>
          </a:xfrm>
          <a:prstGeom prst="rect">
            <a:avLst/>
          </a:prstGeom>
        </p:spPr>
        <p:txBody>
          <a:bodyPr lIns="90000" rIns="90000"/>
          <a:lstStyle>
            <a:lvl1pPr algn="r">
              <a:defRPr sz="1600">
                <a:solidFill>
                  <a:srgbClr val="0088CE"/>
                </a:solidFill>
                <a:latin typeface="Arial" pitchFamily="34" charset="0"/>
                <a:cs typeface="Arial" pitchFamily="34" charset="0"/>
              </a:defRPr>
            </a:lvl1pPr>
          </a:lstStyle>
          <a:p>
            <a:r>
              <a:rPr lang="en-US" smtClean="0"/>
              <a:t>&lt;PVM&gt;</a:t>
            </a:r>
            <a:endParaRPr lang="fi-FI" dirty="0"/>
          </a:p>
        </p:txBody>
      </p:sp>
    </p:spTree>
    <p:extLst>
      <p:ext uri="{BB962C8B-B14F-4D97-AF65-F5344CB8AC3E}">
        <p14:creationId xmlns:p14="http://schemas.microsoft.com/office/powerpoint/2010/main" val="231916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_header">
    <p:spTree>
      <p:nvGrpSpPr>
        <p:cNvPr id="1" name=""/>
        <p:cNvGrpSpPr/>
        <p:nvPr/>
      </p:nvGrpSpPr>
      <p:grpSpPr>
        <a:xfrm>
          <a:off x="0" y="0"/>
          <a:ext cx="0" cy="0"/>
          <a:chOff x="0" y="0"/>
          <a:chExt cx="0" cy="0"/>
        </a:xfrm>
      </p:grpSpPr>
      <p:pic>
        <p:nvPicPr>
          <p:cNvPr id="4"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535613"/>
            <a:ext cx="1066800"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16163"/>
            <a:ext cx="82089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tsikko 8"/>
          <p:cNvSpPr>
            <a:spLocks noGrp="1"/>
          </p:cNvSpPr>
          <p:nvPr>
            <p:ph type="title"/>
          </p:nvPr>
        </p:nvSpPr>
        <p:spPr>
          <a:xfrm>
            <a:off x="1043608" y="2932952"/>
            <a:ext cx="7272808" cy="1144120"/>
          </a:xfrm>
        </p:spPr>
        <p:txBody>
          <a:bodyPr/>
          <a:lstStyle>
            <a:lvl1pPr>
              <a:defRPr>
                <a:solidFill>
                  <a:schemeClr val="bg1"/>
                </a:solidFill>
              </a:defRPr>
            </a:lvl1pPr>
          </a:lstStyle>
          <a:p>
            <a:r>
              <a:rPr lang="fi-FI" smtClean="0"/>
              <a:t>Muokkaa perustyyl. napsautt.</a:t>
            </a:r>
            <a:endParaRPr lang="fi-FI" dirty="0"/>
          </a:p>
        </p:txBody>
      </p:sp>
    </p:spTree>
    <p:extLst>
      <p:ext uri="{BB962C8B-B14F-4D97-AF65-F5344CB8AC3E}">
        <p14:creationId xmlns:p14="http://schemas.microsoft.com/office/powerpoint/2010/main" val="2967868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and_two_pictures">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015000" cy="608400"/>
          </a:xfrm>
        </p:spPr>
        <p:txBody>
          <a:bodyPr/>
          <a:lstStyle>
            <a:lvl1pPr>
              <a:defRPr b="0"/>
            </a:lvl1pPr>
          </a:lstStyle>
          <a:p>
            <a:r>
              <a:rPr lang="fi-FI" smtClean="0"/>
              <a:t>Muokkaa perustyyl. napsautt.</a:t>
            </a:r>
            <a:endParaRPr lang="en-US" dirty="0"/>
          </a:p>
        </p:txBody>
      </p:sp>
      <p:sp>
        <p:nvSpPr>
          <p:cNvPr id="13" name="Tekstin paikkamerkki 12"/>
          <p:cNvSpPr>
            <a:spLocks noGrp="1"/>
          </p:cNvSpPr>
          <p:nvPr>
            <p:ph type="body" sz="quarter" idx="13"/>
          </p:nvPr>
        </p:nvSpPr>
        <p:spPr>
          <a:xfrm>
            <a:off x="539552" y="1268760"/>
            <a:ext cx="6008848" cy="504056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Kuvan paikkamerkki 14"/>
          <p:cNvSpPr>
            <a:spLocks noGrp="1"/>
          </p:cNvSpPr>
          <p:nvPr>
            <p:ph type="pic" sz="quarter" idx="14"/>
          </p:nvPr>
        </p:nvSpPr>
        <p:spPr>
          <a:xfrm>
            <a:off x="6948000" y="784800"/>
            <a:ext cx="1789200" cy="1778400"/>
          </a:xfrm>
          <a:prstGeom prst="roundRect">
            <a:avLst>
              <a:gd name="adj" fmla="val 5868"/>
            </a:avLst>
          </a:prstGeom>
        </p:spPr>
        <p:txBody>
          <a:bodyPr/>
          <a:lstStyle/>
          <a:p>
            <a:r>
              <a:rPr lang="fi-FI" smtClean="0"/>
              <a:t>Lisää kuva napsauttamalla kuvaketta</a:t>
            </a:r>
            <a:endParaRPr lang="fi-FI" dirty="0"/>
          </a:p>
        </p:txBody>
      </p:sp>
      <p:sp>
        <p:nvSpPr>
          <p:cNvPr id="18" name="Kuvan paikkamerkki 14"/>
          <p:cNvSpPr>
            <a:spLocks noGrp="1"/>
          </p:cNvSpPr>
          <p:nvPr>
            <p:ph type="pic" sz="quarter" idx="15"/>
          </p:nvPr>
        </p:nvSpPr>
        <p:spPr>
          <a:xfrm>
            <a:off x="6166800" y="2768400"/>
            <a:ext cx="2570400" cy="2559600"/>
          </a:xfrm>
          <a:prstGeom prst="roundRect">
            <a:avLst>
              <a:gd name="adj" fmla="val 5982"/>
            </a:avLst>
          </a:prstGeom>
        </p:spPr>
        <p:txBody>
          <a:bodyPr/>
          <a:lstStyle/>
          <a:p>
            <a:r>
              <a:rPr lang="fi-FI" smtClean="0"/>
              <a:t>Lisää kuva napsauttamalla kuvaketta</a:t>
            </a:r>
            <a:endParaRPr lang="fi-FI" dirty="0"/>
          </a:p>
        </p:txBody>
      </p:sp>
      <p:sp>
        <p:nvSpPr>
          <p:cNvPr id="4" name="Footer Placeholder 3"/>
          <p:cNvSpPr>
            <a:spLocks noGrp="1"/>
          </p:cNvSpPr>
          <p:nvPr>
            <p:ph type="ftr" sz="quarter" idx="17"/>
          </p:nvPr>
        </p:nvSpPr>
        <p:spPr/>
        <p:txBody>
          <a:bodyPr/>
          <a:lstStyle>
            <a:lvl1pPr>
              <a:defRPr/>
            </a:lvl1pPr>
          </a:lstStyle>
          <a:p>
            <a:endParaRPr lang="fi-FI" dirty="0"/>
          </a:p>
        </p:txBody>
      </p:sp>
      <p:sp>
        <p:nvSpPr>
          <p:cNvPr id="5" name="Slide Number Placeholder 4"/>
          <p:cNvSpPr>
            <a:spLocks noGrp="1"/>
          </p:cNvSpPr>
          <p:nvPr>
            <p:ph type="sldNum" sz="quarter" idx="18"/>
          </p:nvPr>
        </p:nvSpPr>
        <p:spPr/>
        <p:txBody>
          <a:bodyPr/>
          <a:lstStyle/>
          <a:p>
            <a:fld id="{66EADA40-FB0F-4164-9192-0D25DC3A4211}" type="slidenum">
              <a:rPr lang="fi-FI" smtClean="0"/>
              <a:pPr/>
              <a:t>‹#›</a:t>
            </a:fld>
            <a:endParaRPr lang="fi-FI" dirty="0"/>
          </a:p>
        </p:txBody>
      </p:sp>
    </p:spTree>
    <p:extLst>
      <p:ext uri="{BB962C8B-B14F-4D97-AF65-F5344CB8AC3E}">
        <p14:creationId xmlns:p14="http://schemas.microsoft.com/office/powerpoint/2010/main" val="251860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and_text">
    <p:spTree>
      <p:nvGrpSpPr>
        <p:cNvPr id="1" name=""/>
        <p:cNvGrpSpPr/>
        <p:nvPr/>
      </p:nvGrpSpPr>
      <p:grpSpPr>
        <a:xfrm>
          <a:off x="0" y="0"/>
          <a:ext cx="0" cy="0"/>
          <a:chOff x="0" y="0"/>
          <a:chExt cx="0" cy="0"/>
        </a:xfrm>
      </p:grpSpPr>
      <p:sp>
        <p:nvSpPr>
          <p:cNvPr id="2" name="Otsikko 1"/>
          <p:cNvSpPr>
            <a:spLocks noGrp="1"/>
          </p:cNvSpPr>
          <p:nvPr>
            <p:ph type="title"/>
          </p:nvPr>
        </p:nvSpPr>
        <p:spPr>
          <a:xfrm>
            <a:off x="533400" y="533400"/>
            <a:ext cx="7422976" cy="609600"/>
          </a:xfrm>
        </p:spPr>
        <p:txBody>
          <a:bodyPr/>
          <a:lstStyle/>
          <a:p>
            <a:r>
              <a:rPr lang="fi-FI" smtClean="0"/>
              <a:t>Muokkaa perustyyl. napsautt.</a:t>
            </a:r>
            <a:endParaRPr lang="fi-FI" dirty="0"/>
          </a:p>
        </p:txBody>
      </p:sp>
      <p:sp>
        <p:nvSpPr>
          <p:cNvPr id="9" name="Text Placeholder 2"/>
          <p:cNvSpPr>
            <a:spLocks noGrp="1"/>
          </p:cNvSpPr>
          <p:nvPr>
            <p:ph idx="1"/>
          </p:nvPr>
        </p:nvSpPr>
        <p:spPr bwMode="auto">
          <a:xfrm>
            <a:off x="533400" y="1268760"/>
            <a:ext cx="74229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7" name="Footer Placeholder 6"/>
          <p:cNvSpPr>
            <a:spLocks noGrp="1"/>
          </p:cNvSpPr>
          <p:nvPr>
            <p:ph type="ftr" sz="quarter" idx="11"/>
          </p:nvPr>
        </p:nvSpPr>
        <p:spPr>
          <a:xfrm>
            <a:off x="3707904" y="6395129"/>
            <a:ext cx="1872208" cy="476250"/>
          </a:xfrm>
        </p:spPr>
        <p:txBody>
          <a:bodyPr/>
          <a:lstStyle>
            <a:lvl1pPr>
              <a:defRPr/>
            </a:lvl1pPr>
          </a:lstStyle>
          <a:p>
            <a:endParaRPr lang="fi-FI" dirty="0"/>
          </a:p>
        </p:txBody>
      </p:sp>
      <p:sp>
        <p:nvSpPr>
          <p:cNvPr id="8" name="Slide Number Placeholder 7"/>
          <p:cNvSpPr>
            <a:spLocks noGrp="1"/>
          </p:cNvSpPr>
          <p:nvPr>
            <p:ph type="sldNum" sz="quarter" idx="12"/>
          </p:nvPr>
        </p:nvSpPr>
        <p:spPr/>
        <p:txBody>
          <a:bodyPr/>
          <a:lstStyle/>
          <a:p>
            <a:fld id="{66EADA40-FB0F-4164-9192-0D25DC3A4211}" type="slidenum">
              <a:rPr lang="fi-FI" smtClean="0"/>
              <a:pPr/>
              <a:t>‹#›</a:t>
            </a:fld>
            <a:endParaRPr lang="fi-FI" dirty="0"/>
          </a:p>
        </p:txBody>
      </p:sp>
    </p:spTree>
    <p:extLst>
      <p:ext uri="{BB962C8B-B14F-4D97-AF65-F5344CB8AC3E}">
        <p14:creationId xmlns:p14="http://schemas.microsoft.com/office/powerpoint/2010/main" val="109892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and_chart">
    <p:spTree>
      <p:nvGrpSpPr>
        <p:cNvPr id="1" name=""/>
        <p:cNvGrpSpPr/>
        <p:nvPr/>
      </p:nvGrpSpPr>
      <p:grpSpPr>
        <a:xfrm>
          <a:off x="0" y="0"/>
          <a:ext cx="0" cy="0"/>
          <a:chOff x="0" y="0"/>
          <a:chExt cx="0" cy="0"/>
        </a:xfrm>
      </p:grpSpPr>
      <p:sp>
        <p:nvSpPr>
          <p:cNvPr id="2" name="Otsikko 1"/>
          <p:cNvSpPr>
            <a:spLocks noGrp="1"/>
          </p:cNvSpPr>
          <p:nvPr>
            <p:ph type="title"/>
          </p:nvPr>
        </p:nvSpPr>
        <p:spPr>
          <a:xfrm>
            <a:off x="533400" y="533400"/>
            <a:ext cx="7422600" cy="609600"/>
          </a:xfrm>
        </p:spPr>
        <p:txBody>
          <a:bodyPr/>
          <a:lstStyle/>
          <a:p>
            <a:r>
              <a:rPr lang="fi-FI" smtClean="0"/>
              <a:t>Muokkaa perustyyl. napsautt.</a:t>
            </a:r>
            <a:endParaRPr lang="fi-FI" dirty="0"/>
          </a:p>
        </p:txBody>
      </p:sp>
      <p:sp>
        <p:nvSpPr>
          <p:cNvPr id="7" name="Kaavion paikkamerkki 6"/>
          <p:cNvSpPr>
            <a:spLocks noGrp="1"/>
          </p:cNvSpPr>
          <p:nvPr>
            <p:ph type="chart" sz="quarter" idx="13"/>
          </p:nvPr>
        </p:nvSpPr>
        <p:spPr>
          <a:xfrm>
            <a:off x="532800" y="1268760"/>
            <a:ext cx="7423200" cy="5040560"/>
          </a:xfrm>
        </p:spPr>
        <p:txBody>
          <a:bodyPr/>
          <a:lstStyle/>
          <a:p>
            <a:r>
              <a:rPr lang="fi-FI" smtClean="0"/>
              <a:t>Lisää kaavio napsauttamalla kuvaketta</a:t>
            </a:r>
            <a:endParaRPr lang="fi-FI" dirty="0"/>
          </a:p>
        </p:txBody>
      </p:sp>
      <p:sp>
        <p:nvSpPr>
          <p:cNvPr id="8" name="Footer Placeholder 7"/>
          <p:cNvSpPr>
            <a:spLocks noGrp="1"/>
          </p:cNvSpPr>
          <p:nvPr>
            <p:ph type="ftr" sz="quarter" idx="15"/>
          </p:nvPr>
        </p:nvSpPr>
        <p:spPr/>
        <p:txBody>
          <a:bodyPr/>
          <a:lstStyle>
            <a:lvl1pPr>
              <a:defRPr/>
            </a:lvl1pPr>
          </a:lstStyle>
          <a:p>
            <a:endParaRPr lang="fi-FI" dirty="0"/>
          </a:p>
        </p:txBody>
      </p:sp>
      <p:sp>
        <p:nvSpPr>
          <p:cNvPr id="9" name="Slide Number Placeholder 8"/>
          <p:cNvSpPr>
            <a:spLocks noGrp="1"/>
          </p:cNvSpPr>
          <p:nvPr>
            <p:ph type="sldNum" sz="quarter" idx="16"/>
          </p:nvPr>
        </p:nvSpPr>
        <p:spPr/>
        <p:txBody>
          <a:bodyPr/>
          <a:lstStyle/>
          <a:p>
            <a:fld id="{66EADA40-FB0F-4164-9192-0D25DC3A4211}" type="slidenum">
              <a:rPr lang="fi-FI" smtClean="0"/>
              <a:pPr/>
              <a:t>‹#›</a:t>
            </a:fld>
            <a:endParaRPr lang="fi-FI" dirty="0"/>
          </a:p>
        </p:txBody>
      </p:sp>
    </p:spTree>
    <p:extLst>
      <p:ext uri="{BB962C8B-B14F-4D97-AF65-F5344CB8AC3E}">
        <p14:creationId xmlns:p14="http://schemas.microsoft.com/office/powerpoint/2010/main" val="385771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i">
  <p:cSld name="Teksti">
    <p:spTree>
      <p:nvGrpSpPr>
        <p:cNvPr id="1" name=""/>
        <p:cNvGrpSpPr/>
        <p:nvPr/>
      </p:nvGrpSpPr>
      <p:grpSpPr>
        <a:xfrm>
          <a:off x="0" y="0"/>
          <a:ext cx="0" cy="0"/>
          <a:chOff x="0" y="0"/>
          <a:chExt cx="0" cy="0"/>
        </a:xfrm>
      </p:grpSpPr>
      <p:sp>
        <p:nvSpPr>
          <p:cNvPr id="2" name="Otsikko 1"/>
          <p:cNvSpPr>
            <a:spLocks noGrp="1"/>
          </p:cNvSpPr>
          <p:nvPr>
            <p:ph type="title"/>
          </p:nvPr>
        </p:nvSpPr>
        <p:spPr>
          <a:xfrm>
            <a:off x="533400" y="533400"/>
            <a:ext cx="7422976" cy="609600"/>
          </a:xfrm>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9" name="Text Placeholder 2"/>
          <p:cNvSpPr>
            <a:spLocks noGrp="1"/>
          </p:cNvSpPr>
          <p:nvPr>
            <p:ph idx="1"/>
          </p:nvPr>
        </p:nvSpPr>
        <p:spPr bwMode="auto">
          <a:xfrm>
            <a:off x="533400" y="1268760"/>
            <a:ext cx="74229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smtClean="0"/>
          </a:p>
        </p:txBody>
      </p:sp>
      <p:sp>
        <p:nvSpPr>
          <p:cNvPr id="4" name="Alatunnisteen paikkamerkki 3"/>
          <p:cNvSpPr>
            <a:spLocks noGrp="1"/>
          </p:cNvSpPr>
          <p:nvPr>
            <p:ph type="ftr" sz="quarter" idx="11"/>
          </p:nvPr>
        </p:nvSpPr>
        <p:spPr/>
        <p:txBody>
          <a:bodyPr/>
          <a:lstStyle/>
          <a:p>
            <a:r>
              <a:rPr lang="fi-FI" smtClean="0"/>
              <a:t>Tytti Viinikainen</a:t>
            </a:r>
            <a:endParaRPr lang="fi-FI"/>
          </a:p>
        </p:txBody>
      </p:sp>
      <p:sp>
        <p:nvSpPr>
          <p:cNvPr id="5" name="Dian numeron paikkamerkki 4"/>
          <p:cNvSpPr>
            <a:spLocks noGrp="1"/>
          </p:cNvSpPr>
          <p:nvPr>
            <p:ph type="sldNum" sz="quarter" idx="12"/>
          </p:nvPr>
        </p:nvSpPr>
        <p:spPr/>
        <p:txBody>
          <a:bodyPr/>
          <a:lstStyle/>
          <a:p>
            <a:fld id="{E1D6A18F-9C24-4381-90D4-BD643B44060C}" type="slidenum">
              <a:rPr lang="fi-FI" smtClean="0"/>
              <a:t>‹#›</a:t>
            </a:fld>
            <a:endParaRPr lang="fi-FI"/>
          </a:p>
        </p:txBody>
      </p:sp>
    </p:spTree>
    <p:extLst>
      <p:ext uri="{BB962C8B-B14F-4D97-AF65-F5344CB8AC3E}">
        <p14:creationId xmlns:p14="http://schemas.microsoft.com/office/powerpoint/2010/main" val="202841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533400"/>
            <a:ext cx="7010400" cy="609600"/>
          </a:xfrm>
          <a:prstGeom prst="rect">
            <a:avLst/>
          </a:prstGeom>
        </p:spPr>
        <p:txBody>
          <a:bodyPr vert="horz" wrap="square" lIns="91440" tIns="45720" rIns="91440" bIns="45720" numCol="1" anchor="t" anchorCtr="0" compatLnSpc="1">
            <a:prstTxWarp prst="textNoShape">
              <a:avLst/>
            </a:prstTxWarp>
            <a:normAutofit/>
          </a:bodyPr>
          <a:lstStyle/>
          <a:p>
            <a:pPr lvl="0"/>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1027" name="Text Placeholder 2"/>
          <p:cNvSpPr>
            <a:spLocks noGrp="1"/>
          </p:cNvSpPr>
          <p:nvPr>
            <p:ph type="body" idx="1"/>
          </p:nvPr>
        </p:nvSpPr>
        <p:spPr bwMode="auto">
          <a:xfrm>
            <a:off x="533400" y="160020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p>
        </p:txBody>
      </p:sp>
      <p:cxnSp>
        <p:nvCxnSpPr>
          <p:cNvPr id="7" name="Straight Connector 6"/>
          <p:cNvCxnSpPr/>
          <p:nvPr/>
        </p:nvCxnSpPr>
        <p:spPr>
          <a:xfrm>
            <a:off x="533400" y="6399213"/>
            <a:ext cx="7423150" cy="0"/>
          </a:xfrm>
          <a:prstGeom prst="line">
            <a:avLst/>
          </a:prstGeom>
          <a:ln w="12700" cap="flat" cmpd="sng" algn="ctr">
            <a:solidFill>
              <a:srgbClr val="0088C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9" name="Picture 15" descr="liikennevirasto_logo_Fin.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2450" y="5805488"/>
            <a:ext cx="6477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a:spLocks noGrp="1"/>
          </p:cNvSpPr>
          <p:nvPr>
            <p:ph type="ftr" sz="quarter" idx="3"/>
          </p:nvPr>
        </p:nvSpPr>
        <p:spPr>
          <a:xfrm>
            <a:off x="1115616" y="6409134"/>
            <a:ext cx="1872208" cy="476250"/>
          </a:xfrm>
          <a:prstGeom prst="rect">
            <a:avLst/>
          </a:prstGeom>
        </p:spPr>
        <p:txBody>
          <a:bodyPr vert="horz" wrap="square" lIns="36000" tIns="46800" rIns="36000" bIns="45720" numCol="1" anchor="t" anchorCtr="0" compatLnSpc="1">
            <a:prstTxWarp prst="textNoShape">
              <a:avLst/>
            </a:prstTxWarp>
          </a:bodyPr>
          <a:lstStyle>
            <a:lvl1pPr algn="l">
              <a:defRPr sz="900">
                <a:solidFill>
                  <a:srgbClr val="766A62"/>
                </a:solidFill>
                <a:latin typeface="Arial" charset="0"/>
                <a:ea typeface="ヒラギノ角ゴ Pro W3" charset="0"/>
                <a:cs typeface="ヒラギノ角ゴ Pro W3" charset="0"/>
              </a:defRPr>
            </a:lvl1pPr>
          </a:lstStyle>
          <a:p>
            <a:endParaRPr lang="fi-FI" dirty="0"/>
          </a:p>
        </p:txBody>
      </p:sp>
      <p:sp>
        <p:nvSpPr>
          <p:cNvPr id="11" name="Slide Number Placeholder 5"/>
          <p:cNvSpPr>
            <a:spLocks noGrp="1"/>
          </p:cNvSpPr>
          <p:nvPr>
            <p:ph type="sldNum" sz="quarter" idx="4"/>
          </p:nvPr>
        </p:nvSpPr>
        <p:spPr>
          <a:xfrm>
            <a:off x="2987824" y="6408000"/>
            <a:ext cx="360160" cy="476250"/>
          </a:xfrm>
          <a:prstGeom prst="rect">
            <a:avLst/>
          </a:prstGeom>
        </p:spPr>
        <p:txBody>
          <a:bodyPr vert="horz" wrap="square" lIns="91440" tIns="45720" rIns="91440" bIns="45720" numCol="1" anchor="t" anchorCtr="0" compatLnSpc="1">
            <a:prstTxWarp prst="textNoShape">
              <a:avLst/>
            </a:prstTxWarp>
          </a:bodyPr>
          <a:lstStyle>
            <a:lvl1pPr algn="r">
              <a:defRPr sz="900">
                <a:solidFill>
                  <a:srgbClr val="766A62"/>
                </a:solidFill>
                <a:latin typeface="Arial" pitchFamily="34" charset="0"/>
                <a:cs typeface="Arial" pitchFamily="34" charset="0"/>
              </a:defRPr>
            </a:lvl1pPr>
          </a:lstStyle>
          <a:p>
            <a:fld id="{66EADA40-FB0F-4164-9192-0D25DC3A4211}" type="slidenum">
              <a:rPr lang="fi-FI" smtClean="0"/>
              <a:pPr/>
              <a:t>‹#›</a:t>
            </a:fld>
            <a:endParaRPr lang="fi-FI" dirty="0"/>
          </a:p>
        </p:txBody>
      </p:sp>
      <p:sp>
        <p:nvSpPr>
          <p:cNvPr id="21" name="Date Placeholder 3"/>
          <p:cNvSpPr txBox="1">
            <a:spLocks/>
          </p:cNvSpPr>
          <p:nvPr/>
        </p:nvSpPr>
        <p:spPr>
          <a:xfrm>
            <a:off x="6732067" y="6399213"/>
            <a:ext cx="1512341" cy="476250"/>
          </a:xfrm>
          <a:prstGeom prst="rect">
            <a:avLst/>
          </a:prstGeom>
        </p:spPr>
        <p:txBody>
          <a:bodyPr/>
          <a:lstStyle>
            <a:lvl1pPr eaLnBrk="0" hangingPunct="0">
              <a:defRPr sz="2400">
                <a:solidFill>
                  <a:schemeClr val="bg1"/>
                </a:solidFill>
                <a:latin typeface="Arial" pitchFamily="34" charset="0"/>
                <a:ea typeface="ヒラギノ角ゴ Pro W3" charset="-128"/>
              </a:defRPr>
            </a:lvl1pPr>
            <a:lvl2pPr marL="742950" indent="-285750" eaLnBrk="0" hangingPunct="0">
              <a:defRPr sz="2400">
                <a:solidFill>
                  <a:schemeClr val="bg1"/>
                </a:solidFill>
                <a:latin typeface="Arial" pitchFamily="34" charset="0"/>
                <a:ea typeface="ヒラギノ角ゴ Pro W3" charset="-128"/>
              </a:defRPr>
            </a:lvl2pPr>
            <a:lvl3pPr marL="1143000" indent="-228600" eaLnBrk="0" hangingPunct="0">
              <a:defRPr sz="2400">
                <a:solidFill>
                  <a:schemeClr val="bg1"/>
                </a:solidFill>
                <a:latin typeface="Arial" pitchFamily="34" charset="0"/>
                <a:ea typeface="ヒラギノ角ゴ Pro W3" charset="-128"/>
              </a:defRPr>
            </a:lvl3pPr>
            <a:lvl4pPr marL="1600200" indent="-228600" eaLnBrk="0" hangingPunct="0">
              <a:defRPr sz="2400">
                <a:solidFill>
                  <a:schemeClr val="bg1"/>
                </a:solidFill>
                <a:latin typeface="Arial" pitchFamily="34" charset="0"/>
                <a:ea typeface="ヒラギノ角ゴ Pro W3" charset="-128"/>
              </a:defRPr>
            </a:lvl4pPr>
            <a:lvl5pPr marL="2057400" indent="-228600" eaLnBrk="0" hangingPunct="0">
              <a:defRPr sz="2400">
                <a:solidFill>
                  <a:schemeClr val="bg1"/>
                </a:solidFill>
                <a:latin typeface="Arial" pitchFamily="34" charset="0"/>
                <a:ea typeface="ヒラギノ角ゴ Pro W3" charset="-128"/>
              </a:defRPr>
            </a:lvl5pPr>
            <a:lvl6pPr marL="25146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6pPr>
            <a:lvl7pPr marL="29718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7pPr>
            <a:lvl8pPr marL="34290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8pPr>
            <a:lvl9pPr marL="38862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9pPr>
          </a:lstStyle>
          <a:p>
            <a:pPr algn="l" eaLnBrk="1" hangingPunct="1"/>
            <a:r>
              <a:rPr lang="en-US" sz="900" dirty="0" smtClean="0">
                <a:solidFill>
                  <a:srgbClr val="766A62"/>
                </a:solidFill>
              </a:rPr>
              <a:t>www.liikennevirasto.fi</a:t>
            </a:r>
            <a:endParaRPr lang="en-US" sz="900" dirty="0">
              <a:solidFill>
                <a:srgbClr val="766A62"/>
              </a:solidFill>
            </a:endParaRPr>
          </a:p>
        </p:txBody>
      </p:sp>
      <p:sp>
        <p:nvSpPr>
          <p:cNvPr id="12" name="eulogoplaceholder" hidden="1"/>
          <p:cNvSpPr txBox="1"/>
          <p:nvPr/>
        </p:nvSpPr>
        <p:spPr>
          <a:xfrm>
            <a:off x="6660232" y="5949280"/>
            <a:ext cx="1115988" cy="235962"/>
          </a:xfrm>
          <a:prstGeom prst="rect">
            <a:avLst/>
          </a:prstGeom>
          <a:noFill/>
        </p:spPr>
        <p:txBody>
          <a:bodyPr wrap="square" rtlCol="0">
            <a:spAutoFit/>
          </a:bodyPr>
          <a:lstStyle/>
          <a:p>
            <a:pPr algn="ctr"/>
            <a:r>
              <a:rPr lang="fi-FI" sz="1400" b="1" baseline="30000" dirty="0" smtClean="0">
                <a:solidFill>
                  <a:srgbClr val="000000"/>
                </a:solidFill>
                <a:latin typeface="Felbridge Pro"/>
                <a:cs typeface="Felbridge Pro"/>
              </a:rPr>
              <a:t>EU</a:t>
            </a:r>
          </a:p>
        </p:txBody>
      </p:sp>
      <p:sp>
        <p:nvSpPr>
          <p:cNvPr id="14" name="businessareaplaceholder"/>
          <p:cNvSpPr txBox="1">
            <a:spLocks/>
          </p:cNvSpPr>
          <p:nvPr/>
        </p:nvSpPr>
        <p:spPr>
          <a:xfrm>
            <a:off x="3347984" y="6409134"/>
            <a:ext cx="3240240" cy="476250"/>
          </a:xfrm>
          <a:prstGeom prst="rect">
            <a:avLst/>
          </a:prstGeom>
        </p:spPr>
        <p:txBody>
          <a:bodyPr vert="horz" wrap="square" lIns="36000" tIns="46800" rIns="36000" bIns="45720" numCol="1" anchor="t" anchorCtr="0" compatLnSpc="1">
            <a:prstTxWarp prst="textNoShape">
              <a:avLst/>
            </a:prstTxWarp>
          </a:bodyPr>
          <a:lstStyle>
            <a:defPPr>
              <a:defRPr lang="en-US"/>
            </a:defPPr>
            <a:lvl1pPr algn="l" defTabSz="457200" rtl="0" fontAlgn="base">
              <a:spcBef>
                <a:spcPct val="0"/>
              </a:spcBef>
              <a:spcAft>
                <a:spcPct val="0"/>
              </a:spcAft>
              <a:defRPr sz="900" kern="1200">
                <a:solidFill>
                  <a:srgbClr val="766A62"/>
                </a:solidFill>
                <a:latin typeface="Arial" charset="0"/>
                <a:ea typeface="ヒラギノ角ゴ Pro W3" charset="0"/>
                <a:cs typeface="ヒラギノ角ゴ Pro W3" charset="0"/>
              </a:defRPr>
            </a:lvl1pPr>
            <a:lvl2pPr marL="4572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2pPr>
            <a:lvl3pPr marL="9144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3pPr>
            <a:lvl4pPr marL="13716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4pPr>
            <a:lvl5pPr marL="18288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5pPr>
            <a:lvl6pPr marL="2286000" algn="l" defTabSz="914400" rtl="0" eaLnBrk="1" latinLnBrk="0" hangingPunct="1">
              <a:defRPr kern="1200">
                <a:solidFill>
                  <a:schemeClr val="bg1"/>
                </a:solidFill>
                <a:latin typeface="Arial" pitchFamily="34" charset="0"/>
                <a:ea typeface="ヒラギノ角ゴ Pro W3" charset="-128"/>
                <a:cs typeface="+mn-cs"/>
              </a:defRPr>
            </a:lvl6pPr>
            <a:lvl7pPr marL="2743200" algn="l" defTabSz="914400" rtl="0" eaLnBrk="1" latinLnBrk="0" hangingPunct="1">
              <a:defRPr kern="1200">
                <a:solidFill>
                  <a:schemeClr val="bg1"/>
                </a:solidFill>
                <a:latin typeface="Arial" pitchFamily="34" charset="0"/>
                <a:ea typeface="ヒラギノ角ゴ Pro W3" charset="-128"/>
                <a:cs typeface="+mn-cs"/>
              </a:defRPr>
            </a:lvl7pPr>
            <a:lvl8pPr marL="3200400" algn="l" defTabSz="914400" rtl="0" eaLnBrk="1" latinLnBrk="0" hangingPunct="1">
              <a:defRPr kern="1200">
                <a:solidFill>
                  <a:schemeClr val="bg1"/>
                </a:solidFill>
                <a:latin typeface="Arial" pitchFamily="34" charset="0"/>
                <a:ea typeface="ヒラギノ角ゴ Pro W3" charset="-128"/>
                <a:cs typeface="+mn-cs"/>
              </a:defRPr>
            </a:lvl8pPr>
            <a:lvl9pPr marL="3657600" algn="l" defTabSz="914400" rtl="0" eaLnBrk="1" latinLnBrk="0" hangingPunct="1">
              <a:defRPr kern="1200">
                <a:solidFill>
                  <a:schemeClr val="bg1"/>
                </a:solidFill>
                <a:latin typeface="Arial" pitchFamily="34" charset="0"/>
                <a:ea typeface="ヒラギノ角ゴ Pro W3" charset="-128"/>
                <a:cs typeface="+mn-cs"/>
              </a:defRPr>
            </a:lvl9pPr>
          </a:lstStyle>
          <a:p>
            <a:pPr>
              <a:defRPr/>
            </a:pPr>
            <a:endParaRPr lang="fi-FI" dirty="0"/>
          </a:p>
        </p:txBody>
      </p:sp>
      <p:sp>
        <p:nvSpPr>
          <p:cNvPr id="15" name="eulogotenplaceholder" hidden="1"/>
          <p:cNvSpPr txBox="1"/>
          <p:nvPr/>
        </p:nvSpPr>
        <p:spPr>
          <a:xfrm>
            <a:off x="4139952" y="6170400"/>
            <a:ext cx="1115988" cy="235962"/>
          </a:xfrm>
          <a:prstGeom prst="rect">
            <a:avLst/>
          </a:prstGeom>
          <a:noFill/>
        </p:spPr>
        <p:txBody>
          <a:bodyPr wrap="square" rtlCol="0">
            <a:spAutoFit/>
          </a:bodyPr>
          <a:lstStyle/>
          <a:p>
            <a:pPr algn="ctr"/>
            <a:r>
              <a:rPr lang="fi-FI" sz="1400" b="1" baseline="30000" dirty="0" err="1" smtClean="0">
                <a:solidFill>
                  <a:srgbClr val="000000"/>
                </a:solidFill>
                <a:latin typeface="Felbridge Pro"/>
                <a:cs typeface="Felbridge Pro"/>
              </a:rPr>
              <a:t>EU_Ten</a:t>
            </a:r>
            <a:endParaRPr lang="fi-FI" sz="1400" b="1" baseline="30000" dirty="0" smtClean="0">
              <a:solidFill>
                <a:srgbClr val="000000"/>
              </a:solidFill>
              <a:latin typeface="Felbridge Pro"/>
              <a:cs typeface="Felbridge Pro"/>
            </a:endParaRPr>
          </a:p>
        </p:txBody>
      </p:sp>
      <p:sp>
        <p:nvSpPr>
          <p:cNvPr id="17" name="dfilenameandpath" hidden="1"/>
          <p:cNvSpPr txBox="1"/>
          <p:nvPr/>
        </p:nvSpPr>
        <p:spPr>
          <a:xfrm>
            <a:off x="0" y="6642556"/>
            <a:ext cx="6786610" cy="215444"/>
          </a:xfrm>
          <a:prstGeom prst="rect">
            <a:avLst/>
          </a:prstGeom>
          <a:noFill/>
        </p:spPr>
        <p:txBody>
          <a:bodyPr wrap="square" rtlCol="0">
            <a:spAutoFit/>
          </a:bodyPr>
          <a:lstStyle/>
          <a:p>
            <a:r>
              <a:rPr lang="fi-FI" sz="800" dirty="0" err="1" smtClean="0"/>
              <a:t>dfilenameandpath</a:t>
            </a:r>
            <a:endParaRPr lang="fi-FI" sz="800" dirty="0" smtClean="0"/>
          </a:p>
        </p:txBody>
      </p:sp>
      <p:sp>
        <p:nvSpPr>
          <p:cNvPr id="18" name="dlogoplaceholder" hidden="1"/>
          <p:cNvSpPr txBox="1"/>
          <p:nvPr/>
        </p:nvSpPr>
        <p:spPr>
          <a:xfrm>
            <a:off x="7786800" y="5716800"/>
            <a:ext cx="928694" cy="369332"/>
          </a:xfrm>
          <a:prstGeom prst="rect">
            <a:avLst/>
          </a:prstGeom>
          <a:noFill/>
        </p:spPr>
        <p:txBody>
          <a:bodyPr wrap="square" rtlCol="0">
            <a:spAutoFit/>
          </a:bodyPr>
          <a:lstStyle/>
          <a:p>
            <a:r>
              <a:rPr lang="fi-FI" dirty="0" err="1" smtClean="0"/>
              <a:t>dlogo</a:t>
            </a:r>
            <a:endParaRPr lang="fi-FI" dirty="0"/>
          </a:p>
        </p:txBody>
      </p:sp>
    </p:spTree>
    <p:extLst>
      <p:ext uri="{BB962C8B-B14F-4D97-AF65-F5344CB8AC3E}">
        <p14:creationId xmlns:p14="http://schemas.microsoft.com/office/powerpoint/2010/main" val="2007615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lang="en-US" sz="2400" b="0" kern="1200" cap="none" spc="60" dirty="0">
          <a:solidFill>
            <a:schemeClr val="tx2"/>
          </a:solidFill>
          <a:latin typeface="Arial" charset="0"/>
          <a:ea typeface="ヒラギノ角ゴ Pro W3" charset="0"/>
          <a:cs typeface="ヒラギノ角ゴ Pro W3" charset="0"/>
        </a:defRPr>
      </a:lvl1pPr>
      <a:lvl2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2pPr>
      <a:lvl3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3pPr>
      <a:lvl4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4pPr>
      <a:lvl5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5pPr>
      <a:lvl6pPr marL="4572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6pPr>
      <a:lvl7pPr marL="9144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7pPr>
      <a:lvl8pPr marL="13716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8pPr>
      <a:lvl9pPr marL="18288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9pPr>
    </p:titleStyle>
    <p:bodyStyle>
      <a:lvl1pPr marL="285750" indent="-285750" algn="l" defTabSz="457200" rtl="0" eaLnBrk="1" fontAlgn="base" hangingPunct="1">
        <a:spcBef>
          <a:spcPts val="1000"/>
        </a:spcBef>
        <a:spcAft>
          <a:spcPct val="0"/>
        </a:spcAft>
        <a:buClr>
          <a:srgbClr val="BCA4CB"/>
        </a:buClr>
        <a:buSzPct val="140000"/>
        <a:buFont typeface="Arial" pitchFamily="34" charset="0"/>
        <a:buChar char="●"/>
        <a:defRPr sz="1600" b="0" kern="1200" baseline="0">
          <a:solidFill>
            <a:srgbClr val="000000"/>
          </a:solidFill>
          <a:latin typeface="Arial" charset="0"/>
          <a:ea typeface="ヒラギノ角ゴ Pro W3" charset="0"/>
          <a:cs typeface="ヒラギノ角ゴ Pro W3" charset="0"/>
        </a:defRPr>
      </a:lvl1pPr>
      <a:lvl2pPr marL="622800" indent="-266400" algn="l" defTabSz="457200" rtl="0" eaLnBrk="1" fontAlgn="base" hangingPunct="1">
        <a:lnSpc>
          <a:spcPts val="1920"/>
        </a:lnSpc>
        <a:spcBef>
          <a:spcPts val="600"/>
        </a:spcBef>
        <a:spcAft>
          <a:spcPct val="0"/>
        </a:spcAft>
        <a:buClr>
          <a:srgbClr val="A59D95"/>
        </a:buClr>
        <a:buSzPct val="100000"/>
        <a:buFont typeface="Arial" pitchFamily="34" charset="0"/>
        <a:buChar char="●"/>
        <a:defRPr sz="1600" b="0" kern="1200" baseline="0">
          <a:solidFill>
            <a:srgbClr val="000000"/>
          </a:solidFill>
          <a:latin typeface="Arial" charset="0"/>
          <a:ea typeface="ヒラギノ角ゴ Pro W3" charset="0"/>
          <a:cs typeface="Felbridge Pro"/>
        </a:defRPr>
      </a:lvl2pPr>
      <a:lvl3pPr marL="810000" indent="-9207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3pPr>
      <a:lvl4pPr marL="1080000" indent="-90488"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4pPr>
      <a:lvl5pPr marL="1342800" indent="-8572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www.hlt.fi/"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96000" y="2638800"/>
            <a:ext cx="4968288" cy="1541088"/>
          </a:xfrm>
        </p:spPr>
        <p:txBody>
          <a:bodyPr>
            <a:normAutofit fontScale="90000"/>
          </a:bodyPr>
          <a:lstStyle/>
          <a:p>
            <a:pPr algn="l"/>
            <a:r>
              <a:rPr lang="fi-FI" dirty="0" smtClean="0"/>
              <a:t>Valtakunnallinen</a:t>
            </a:r>
            <a:br>
              <a:rPr lang="fi-FI" dirty="0" smtClean="0"/>
            </a:br>
            <a:r>
              <a:rPr lang="fi-FI" dirty="0"/>
              <a:t>h</a:t>
            </a:r>
            <a:r>
              <a:rPr lang="fi-FI" dirty="0" smtClean="0"/>
              <a:t>enkilöliikennetutkimus 2010–2011</a:t>
            </a:r>
            <a:br>
              <a:rPr lang="fi-FI" dirty="0" smtClean="0"/>
            </a:br>
            <a:r>
              <a:rPr lang="fi-FI" dirty="0"/>
              <a:t/>
            </a:r>
            <a:br>
              <a:rPr lang="fi-FI" dirty="0"/>
            </a:br>
            <a:r>
              <a:rPr lang="fi-FI" b="0" dirty="0" smtClean="0"/>
              <a:t>Keskeisiä tuloksia</a:t>
            </a:r>
            <a:endParaRPr lang="fi-FI" b="0" dirty="0"/>
          </a:p>
        </p:txBody>
      </p:sp>
    </p:spTree>
    <p:extLst>
      <p:ext uri="{BB962C8B-B14F-4D97-AF65-F5344CB8AC3E}">
        <p14:creationId xmlns:p14="http://schemas.microsoft.com/office/powerpoint/2010/main" val="229207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Kotimaan matkasuorite eri kulkutavoilla</a:t>
            </a:r>
            <a:r>
              <a:rPr lang="fi-FI" dirty="0"/>
              <a:t/>
            </a:r>
            <a:br>
              <a:rPr lang="fi-FI" dirty="0"/>
            </a:br>
            <a:r>
              <a:rPr lang="fi-FI" dirty="0" smtClean="0"/>
              <a:t>kotitalouden henkilöautojen mukaan</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10</a:t>
            </a:fld>
            <a:endParaRPr lang="fi-F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00808"/>
            <a:ext cx="6840537"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5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359080" cy="609600"/>
          </a:xfrm>
        </p:spPr>
        <p:txBody>
          <a:bodyPr>
            <a:noAutofit/>
          </a:bodyPr>
          <a:lstStyle/>
          <a:p>
            <a:r>
              <a:rPr lang="fi-FI" dirty="0" smtClean="0"/>
              <a:t>Väestöryhmät: matkasuorite kotimaassa eri kulku-</a:t>
            </a:r>
            <a:br>
              <a:rPr lang="fi-FI" dirty="0" smtClean="0"/>
            </a:br>
            <a:r>
              <a:rPr lang="fi-FI" dirty="0" smtClean="0"/>
              <a:t>tavoilla iän ja sukupuolen mukaan jaoteltuna</a:t>
            </a:r>
            <a:endParaRPr lang="fi-FI" dirty="0"/>
          </a:p>
        </p:txBody>
      </p:sp>
      <p:sp>
        <p:nvSpPr>
          <p:cNvPr id="5" name="Slide Number Placeholder 4"/>
          <p:cNvSpPr>
            <a:spLocks noGrp="1"/>
          </p:cNvSpPr>
          <p:nvPr>
            <p:ph type="sldNum" sz="quarter" idx="16"/>
          </p:nvPr>
        </p:nvSpPr>
        <p:spPr/>
        <p:txBody>
          <a:bodyPr/>
          <a:lstStyle/>
          <a:p>
            <a:fld id="{66EADA40-FB0F-4164-9192-0D25DC3A4211}" type="slidenum">
              <a:rPr lang="fi-FI" smtClean="0"/>
              <a:pPr/>
              <a:t>11</a:t>
            </a:fld>
            <a:endParaRPr lang="fi-FI"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5"/>
            <a:ext cx="7848872" cy="486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138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smtClean="0"/>
              <a:t>Matkojen tarkoitukset</a:t>
            </a:r>
            <a:endParaRPr lang="fi-FI" dirty="0"/>
          </a:p>
        </p:txBody>
      </p:sp>
      <p:sp>
        <p:nvSpPr>
          <p:cNvPr id="4" name="Sisällön paikkamerkki 3"/>
          <p:cNvSpPr>
            <a:spLocks noGrp="1"/>
          </p:cNvSpPr>
          <p:nvPr>
            <p:ph idx="1"/>
          </p:nvPr>
        </p:nvSpPr>
        <p:spPr>
          <a:xfrm>
            <a:off x="611560" y="1196752"/>
            <a:ext cx="7776864" cy="1800200"/>
          </a:xfrm>
        </p:spPr>
        <p:txBody>
          <a:bodyPr/>
          <a:lstStyle/>
          <a:p>
            <a:r>
              <a:rPr lang="fi-FI" dirty="0" smtClean="0"/>
              <a:t>Ostos- ja asiointimatkat ovat lisääntyneet. Naisten ostos- ja asiointimatkat ovat kasvaneet enemmän kuin miesten.</a:t>
            </a:r>
          </a:p>
          <a:p>
            <a:r>
              <a:rPr lang="fi-FI" dirty="0" smtClean="0"/>
              <a:t>Vastoin usein esitettyä oletusta, varsinaisten vapaa-ajanmatkojen (harrasteet, vierailu, mökki jne.) määrä ja suoritteet eivät ole kasvaneet vaan päinvastoin hieman vähentyneet. Silti yhä edelleen puolet suomalaisten matkasuoritteesta ja vajaa 40% matkaluvusta kertyy vapaa-ajan matkoista.</a:t>
            </a:r>
          </a:p>
        </p:txBody>
      </p:sp>
      <p:sp>
        <p:nvSpPr>
          <p:cNvPr id="5" name="Dian numeron paikkamerkki 4"/>
          <p:cNvSpPr>
            <a:spLocks noGrp="1"/>
          </p:cNvSpPr>
          <p:nvPr>
            <p:ph type="sldNum" sz="quarter" idx="12"/>
          </p:nvPr>
        </p:nvSpPr>
        <p:spPr/>
        <p:txBody>
          <a:bodyPr/>
          <a:lstStyle/>
          <a:p>
            <a:fld id="{E1D6A18F-9C24-4381-90D4-BD643B44060C}" type="slidenum">
              <a:rPr lang="fi-FI" smtClean="0"/>
              <a:t>12</a:t>
            </a:fld>
            <a:endParaRPr lang="fi-FI"/>
          </a:p>
        </p:txBody>
      </p:sp>
      <p:sp>
        <p:nvSpPr>
          <p:cNvPr id="8" name="Sisällön paikkamerkki 3"/>
          <p:cNvSpPr txBox="1">
            <a:spLocks/>
          </p:cNvSpPr>
          <p:nvPr/>
        </p:nvSpPr>
        <p:spPr bwMode="auto">
          <a:xfrm>
            <a:off x="611560" y="2924944"/>
            <a:ext cx="3600400"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1" fontAlgn="base" hangingPunct="1">
              <a:spcBef>
                <a:spcPts val="1000"/>
              </a:spcBef>
              <a:spcAft>
                <a:spcPct val="0"/>
              </a:spcAft>
              <a:buClr>
                <a:srgbClr val="BCA4CB"/>
              </a:buClr>
              <a:buSzPct val="140000"/>
              <a:buFont typeface="Arial" pitchFamily="34" charset="0"/>
              <a:buChar char="●"/>
              <a:defRPr sz="1600" b="0" kern="1200" baseline="0">
                <a:solidFill>
                  <a:srgbClr val="000000"/>
                </a:solidFill>
                <a:latin typeface="Arial" charset="0"/>
                <a:ea typeface="ヒラギノ角ゴ Pro W3" charset="0"/>
                <a:cs typeface="ヒラギノ角ゴ Pro W3" charset="0"/>
              </a:defRPr>
            </a:lvl1pPr>
            <a:lvl2pPr marL="622800" indent="-266400" algn="l" defTabSz="457200" rtl="0" eaLnBrk="1" fontAlgn="base" hangingPunct="1">
              <a:lnSpc>
                <a:spcPts val="1920"/>
              </a:lnSpc>
              <a:spcBef>
                <a:spcPts val="600"/>
              </a:spcBef>
              <a:spcAft>
                <a:spcPct val="0"/>
              </a:spcAft>
              <a:buClr>
                <a:srgbClr val="A59D95"/>
              </a:buClr>
              <a:buSzPct val="100000"/>
              <a:buFont typeface="Arial" pitchFamily="34" charset="0"/>
              <a:buChar char="●"/>
              <a:defRPr sz="1600" b="0" kern="1200" baseline="0">
                <a:solidFill>
                  <a:srgbClr val="000000"/>
                </a:solidFill>
                <a:latin typeface="Arial" charset="0"/>
                <a:ea typeface="ヒラギノ角ゴ Pro W3" charset="0"/>
                <a:cs typeface="Felbridge Pro"/>
              </a:defRPr>
            </a:lvl2pPr>
            <a:lvl3pPr marL="810000" indent="-9207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3pPr>
            <a:lvl4pPr marL="1080000" indent="-90488"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4pPr>
            <a:lvl5pPr marL="1342800" indent="-8572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dirty="0" smtClean="0"/>
              <a:t>Työmatkojen ja työasiamatkojen määrä on hivenen laskenut, mutta samalla työmatkat ovat keskimäärin entistä pidempiä. Samoin työasiamatkat ovat entistä pidempiä, ja työasiamatkojen suorite onkin kasvanut.</a:t>
            </a:r>
          </a:p>
          <a:p>
            <a:r>
              <a:rPr lang="fi-FI" dirty="0" smtClean="0"/>
              <a:t>Etätyön tekeminen vähentää ko. päivän matkoja ja matkasuoritetta, mutta yleisesti ottaen etätyötä tekevät henkilöt liikkuvat muita työssäkävijöitä enemmän.</a:t>
            </a:r>
            <a:endParaRPr lang="fi-FI"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919370"/>
            <a:ext cx="5011737"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444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Matkojen tarkoitus kotimaanmatkoilla</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13</a:t>
            </a:fld>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6840760" cy="264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642552090"/>
              </p:ext>
            </p:extLst>
          </p:nvPr>
        </p:nvGraphicFramePr>
        <p:xfrm>
          <a:off x="539552" y="3933056"/>
          <a:ext cx="7056785" cy="2377181"/>
        </p:xfrm>
        <a:graphic>
          <a:graphicData uri="http://schemas.openxmlformats.org/drawingml/2006/table">
            <a:tbl>
              <a:tblPr/>
              <a:tblGrid>
                <a:gridCol w="1421760"/>
                <a:gridCol w="1127005"/>
                <a:gridCol w="1127005"/>
                <a:gridCol w="1127005"/>
                <a:gridCol w="1127005"/>
                <a:gridCol w="1127005"/>
              </a:tblGrid>
              <a:tr h="458976">
                <a:tc>
                  <a:txBody>
                    <a:bodyPr/>
                    <a:lstStyle/>
                    <a:p>
                      <a:pPr algn="just" fontAlgn="t"/>
                      <a:r>
                        <a:rPr lang="fi-FI" sz="1000" b="0" i="0" u="none" strike="noStrike" dirty="0">
                          <a:solidFill>
                            <a:srgbClr val="000000"/>
                          </a:solidFill>
                          <a:effectLst/>
                          <a:latin typeface="Arial" pitchFamily="34" charset="0"/>
                          <a:cs typeface="Arial" pitchFamily="34" charset="0"/>
                        </a:rPr>
                        <a:t>Matkan tarkoitus</a:t>
                      </a:r>
                    </a:p>
                  </a:txBody>
                  <a:tcPr marL="9525" marR="9525" marT="9525" marB="0">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fi-FI" sz="1000" b="0" i="0" u="none" strike="noStrike" dirty="0">
                          <a:solidFill>
                            <a:srgbClr val="000000"/>
                          </a:solidFill>
                          <a:effectLst/>
                          <a:latin typeface="Arial" pitchFamily="34" charset="0"/>
                          <a:cs typeface="Arial" pitchFamily="34" charset="0"/>
                        </a:rPr>
                        <a:t>Keskimääräinen matkaluku (matkaa/hlö/vrk)</a:t>
                      </a:r>
                    </a:p>
                  </a:txBody>
                  <a:tcPr marL="9525" marR="9525" marT="9525" marB="0">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fi-FI" sz="1000" b="0" i="0" u="none" strike="noStrike" dirty="0" smtClean="0">
                          <a:solidFill>
                            <a:srgbClr val="000000"/>
                          </a:solidFill>
                          <a:effectLst/>
                          <a:latin typeface="Arial" pitchFamily="34" charset="0"/>
                          <a:cs typeface="Arial" pitchFamily="34" charset="0"/>
                        </a:rPr>
                        <a:t>Matkan</a:t>
                      </a:r>
                    </a:p>
                    <a:p>
                      <a:pPr algn="ctr" fontAlgn="t"/>
                      <a:r>
                        <a:rPr lang="fi-FI" sz="1000" b="0" i="0" u="none" strike="noStrike" dirty="0" smtClean="0">
                          <a:solidFill>
                            <a:srgbClr val="000000"/>
                          </a:solidFill>
                          <a:effectLst/>
                          <a:latin typeface="Arial" pitchFamily="34" charset="0"/>
                          <a:cs typeface="Arial" pitchFamily="34" charset="0"/>
                        </a:rPr>
                        <a:t>keskipituus</a:t>
                      </a:r>
                    </a:p>
                    <a:p>
                      <a:pPr algn="ctr" fontAlgn="t"/>
                      <a:r>
                        <a:rPr lang="fi-FI" sz="1000" b="0" i="0" u="none" strike="noStrike" dirty="0" smtClean="0">
                          <a:solidFill>
                            <a:srgbClr val="000000"/>
                          </a:solidFill>
                          <a:effectLst/>
                          <a:latin typeface="Arial" pitchFamily="34" charset="0"/>
                          <a:cs typeface="Arial" pitchFamily="34" charset="0"/>
                        </a:rPr>
                        <a:t>(</a:t>
                      </a:r>
                      <a:r>
                        <a:rPr lang="fi-FI" sz="1000" b="0" i="0" u="none" strike="noStrike" dirty="0">
                          <a:solidFill>
                            <a:srgbClr val="000000"/>
                          </a:solidFill>
                          <a:effectLst/>
                          <a:latin typeface="Arial" pitchFamily="34" charset="0"/>
                          <a:cs typeface="Arial" pitchFamily="34" charset="0"/>
                        </a:rPr>
                        <a:t>km/matka)</a:t>
                      </a:r>
                    </a:p>
                  </a:txBody>
                  <a:tcPr marL="9525" marR="9525" marT="9525" marB="0">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fi-FI" sz="1000" b="0" i="0" u="none" strike="noStrike" dirty="0">
                          <a:solidFill>
                            <a:srgbClr val="000000"/>
                          </a:solidFill>
                          <a:effectLst/>
                          <a:latin typeface="Arial" pitchFamily="34" charset="0"/>
                          <a:cs typeface="Arial" pitchFamily="34" charset="0"/>
                        </a:rPr>
                        <a:t>Vuorokauden matkasuorite (km/hlö/vrk)</a:t>
                      </a:r>
                    </a:p>
                  </a:txBody>
                  <a:tcPr marL="9525" marR="9525" marT="9525" marB="0">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fi-FI" sz="1000" b="0" i="0" u="none" strike="noStrike" dirty="0" smtClean="0">
                          <a:solidFill>
                            <a:srgbClr val="000000"/>
                          </a:solidFill>
                          <a:effectLst/>
                          <a:latin typeface="Arial" pitchFamily="34" charset="0"/>
                          <a:cs typeface="Arial" pitchFamily="34" charset="0"/>
                        </a:rPr>
                        <a:t>Keskimääräinen</a:t>
                      </a:r>
                    </a:p>
                    <a:p>
                      <a:pPr algn="ctr" fontAlgn="t"/>
                      <a:r>
                        <a:rPr lang="fi-FI" sz="1000" b="0" i="0" u="none" strike="noStrike" dirty="0" smtClean="0">
                          <a:solidFill>
                            <a:srgbClr val="000000"/>
                          </a:solidFill>
                          <a:effectLst/>
                          <a:latin typeface="Arial" pitchFamily="34" charset="0"/>
                          <a:cs typeface="Arial" pitchFamily="34" charset="0"/>
                        </a:rPr>
                        <a:t>matka-aika</a:t>
                      </a:r>
                    </a:p>
                    <a:p>
                      <a:pPr algn="ctr" fontAlgn="t"/>
                      <a:r>
                        <a:rPr lang="fi-FI" sz="1000" b="0" i="0" u="none" strike="noStrike" dirty="0" smtClean="0">
                          <a:solidFill>
                            <a:srgbClr val="000000"/>
                          </a:solidFill>
                          <a:effectLst/>
                          <a:latin typeface="Arial" pitchFamily="34" charset="0"/>
                          <a:cs typeface="Arial" pitchFamily="34" charset="0"/>
                        </a:rPr>
                        <a:t>(min/matka</a:t>
                      </a:r>
                      <a:r>
                        <a:rPr lang="fi-FI" sz="1000" b="0" i="0" u="none" strike="noStrike" dirty="0">
                          <a:solidFill>
                            <a:srgbClr val="000000"/>
                          </a:solidFill>
                          <a:effectLst/>
                          <a:latin typeface="Arial" pitchFamily="34" charset="0"/>
                          <a:cs typeface="Arial" pitchFamily="34" charset="0"/>
                        </a:rPr>
                        <a:t>)</a:t>
                      </a:r>
                    </a:p>
                  </a:txBody>
                  <a:tcPr marL="9525" marR="9525" marT="9525" marB="0">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c>
                  <a:txBody>
                    <a:bodyPr/>
                    <a:lstStyle/>
                    <a:p>
                      <a:pPr algn="ctr" fontAlgn="t"/>
                      <a:r>
                        <a:rPr lang="fi-FI" sz="1000" b="0" i="0" u="none" strike="noStrike" dirty="0">
                          <a:solidFill>
                            <a:srgbClr val="000000"/>
                          </a:solidFill>
                          <a:effectLst/>
                          <a:latin typeface="Arial" pitchFamily="34" charset="0"/>
                          <a:cs typeface="Arial" pitchFamily="34" charset="0"/>
                        </a:rPr>
                        <a:t>Vuorokauden kokonaismatka-aika (min/hlö/vrk)</a:t>
                      </a:r>
                    </a:p>
                  </a:txBody>
                  <a:tcPr marL="9525" marR="9525" marT="9525" marB="0">
                    <a:lnL>
                      <a:noFill/>
                    </a:lnL>
                    <a:lnR>
                      <a:noFill/>
                    </a:lnR>
                    <a:lnT w="635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FFFFFF"/>
                    </a:solidFill>
                  </a:tcPr>
                </a:tc>
              </a:tr>
              <a:tr h="221333">
                <a:tc>
                  <a:txBody>
                    <a:bodyPr/>
                    <a:lstStyle/>
                    <a:p>
                      <a:pPr algn="l" fontAlgn="b"/>
                      <a:r>
                        <a:rPr lang="fi-FI" sz="1100" b="0" i="0" u="none" strike="noStrike">
                          <a:solidFill>
                            <a:srgbClr val="000000"/>
                          </a:solidFill>
                          <a:effectLst/>
                          <a:latin typeface="Arial" pitchFamily="34" charset="0"/>
                          <a:cs typeface="Arial" pitchFamily="34" charset="0"/>
                        </a:rPr>
                        <a:t>työ</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b"/>
                      <a:r>
                        <a:rPr lang="fi-FI" sz="1100" b="0" i="0" u="none" strike="noStrike" dirty="0">
                          <a:solidFill>
                            <a:srgbClr val="000000"/>
                          </a:solidFill>
                          <a:effectLst/>
                          <a:latin typeface="Arial" pitchFamily="34" charset="0"/>
                          <a:cs typeface="Arial" pitchFamily="34" charset="0"/>
                        </a:rPr>
                        <a:t>0,48</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b"/>
                      <a:r>
                        <a:rPr lang="fi-FI" sz="1100" b="0" i="0" u="none" strike="noStrike" dirty="0">
                          <a:solidFill>
                            <a:srgbClr val="000000"/>
                          </a:solidFill>
                          <a:effectLst/>
                          <a:latin typeface="Arial" pitchFamily="34" charset="0"/>
                          <a:cs typeface="Arial" pitchFamily="34" charset="0"/>
                        </a:rPr>
                        <a:t>16,0</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7,6</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22,1</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10,5</a:t>
                      </a:r>
                    </a:p>
                  </a:txBody>
                  <a:tcPr marL="9525" marR="9525" marT="9525" marB="0" anchor="b">
                    <a:lnL>
                      <a:noFill/>
                    </a:lnL>
                    <a:lnR>
                      <a:noFill/>
                    </a:lnR>
                    <a:lnT w="6350" cap="flat" cmpd="sng" algn="ctr">
                      <a:solidFill>
                        <a:srgbClr val="1F497D"/>
                      </a:solidFill>
                      <a:prstDash val="solid"/>
                      <a:round/>
                      <a:headEnd type="none" w="med" len="med"/>
                      <a:tailEnd type="none" w="med" len="med"/>
                    </a:lnT>
                    <a:lnB>
                      <a:noFill/>
                    </a:lnB>
                    <a:solidFill>
                      <a:srgbClr val="FFFFFF"/>
                    </a:solidFill>
                  </a:tcPr>
                </a:tc>
              </a:tr>
              <a:tr h="256281">
                <a:tc>
                  <a:txBody>
                    <a:bodyPr/>
                    <a:lstStyle/>
                    <a:p>
                      <a:pPr algn="l" fontAlgn="b"/>
                      <a:r>
                        <a:rPr lang="fi-FI" sz="1100" b="0" i="0" u="none" strike="noStrike">
                          <a:solidFill>
                            <a:srgbClr val="000000"/>
                          </a:solidFill>
                          <a:effectLst/>
                          <a:latin typeface="Arial" pitchFamily="34" charset="0"/>
                          <a:cs typeface="Arial" pitchFamily="34" charset="0"/>
                        </a:rPr>
                        <a:t>koulu, opiskelu</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0,19</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7,3</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18,0</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3,4</a:t>
                      </a:r>
                    </a:p>
                  </a:txBody>
                  <a:tcPr marL="9525" marR="9525" marT="9525" marB="0" anchor="b">
                    <a:lnL>
                      <a:noFill/>
                    </a:lnL>
                    <a:lnR>
                      <a:noFill/>
                    </a:lnR>
                    <a:lnT>
                      <a:noFill/>
                    </a:lnT>
                    <a:lnB>
                      <a:noFill/>
                    </a:lnB>
                    <a:solidFill>
                      <a:srgbClr val="FFFFFF"/>
                    </a:solidFill>
                  </a:tcPr>
                </a:tc>
              </a:tr>
              <a:tr h="221333">
                <a:tc>
                  <a:txBody>
                    <a:bodyPr/>
                    <a:lstStyle/>
                    <a:p>
                      <a:pPr algn="l" fontAlgn="b"/>
                      <a:r>
                        <a:rPr lang="fi-FI" sz="1100" b="0" i="0" u="none" strike="noStrike">
                          <a:solidFill>
                            <a:srgbClr val="000000"/>
                          </a:solidFill>
                          <a:effectLst/>
                          <a:latin typeface="Arial" pitchFamily="34" charset="0"/>
                          <a:cs typeface="Arial" pitchFamily="34" charset="0"/>
                        </a:rPr>
                        <a:t>työasia</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0,11</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41,4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4,4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38,5</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4,0</a:t>
                      </a:r>
                    </a:p>
                  </a:txBody>
                  <a:tcPr marL="9525" marR="9525" marT="9525" marB="0" anchor="b">
                    <a:lnL>
                      <a:noFill/>
                    </a:lnL>
                    <a:lnR>
                      <a:noFill/>
                    </a:lnR>
                    <a:lnT>
                      <a:noFill/>
                    </a:lnT>
                    <a:lnB>
                      <a:noFill/>
                    </a:lnB>
                    <a:solidFill>
                      <a:srgbClr val="FFFFFF"/>
                    </a:solidFill>
                  </a:tcPr>
                </a:tc>
              </a:tr>
              <a:tr h="256281">
                <a:tc>
                  <a:txBody>
                    <a:bodyPr/>
                    <a:lstStyle/>
                    <a:p>
                      <a:pPr algn="l" fontAlgn="b"/>
                      <a:r>
                        <a:rPr lang="fi-FI" sz="1100" b="0" i="0" u="none" strike="noStrike">
                          <a:solidFill>
                            <a:srgbClr val="000000"/>
                          </a:solidFill>
                          <a:effectLst/>
                          <a:latin typeface="Arial" pitchFamily="34" charset="0"/>
                          <a:cs typeface="Arial" pitchFamily="34" charset="0"/>
                        </a:rPr>
                        <a:t>ostos, asiointi</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1,01</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7,3</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7,4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13,1</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13,3</a:t>
                      </a:r>
                    </a:p>
                  </a:txBody>
                  <a:tcPr marL="9525" marR="9525" marT="9525" marB="0" anchor="b">
                    <a:lnL>
                      <a:noFill/>
                    </a:lnL>
                    <a:lnR>
                      <a:noFill/>
                    </a:lnR>
                    <a:lnT>
                      <a:noFill/>
                    </a:lnT>
                    <a:lnB>
                      <a:noFill/>
                    </a:lnB>
                    <a:solidFill>
                      <a:srgbClr val="FFFFFF"/>
                    </a:solidFill>
                  </a:tcPr>
                </a:tc>
              </a:tr>
              <a:tr h="256281">
                <a:tc>
                  <a:txBody>
                    <a:bodyPr/>
                    <a:lstStyle/>
                    <a:p>
                      <a:pPr algn="l" fontAlgn="b"/>
                      <a:r>
                        <a:rPr lang="fi-FI" sz="1100" b="0" i="0" u="none" strike="noStrike">
                          <a:solidFill>
                            <a:srgbClr val="000000"/>
                          </a:solidFill>
                          <a:effectLst/>
                          <a:latin typeface="Arial" pitchFamily="34" charset="0"/>
                          <a:cs typeface="Arial" pitchFamily="34" charset="0"/>
                        </a:rPr>
                        <a:t>vierailu</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0,33</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23,9</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7,8</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26,9</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8,8</a:t>
                      </a:r>
                    </a:p>
                  </a:txBody>
                  <a:tcPr marL="9525" marR="9525" marT="9525" marB="0" anchor="b">
                    <a:lnL>
                      <a:noFill/>
                    </a:lnL>
                    <a:lnR>
                      <a:noFill/>
                    </a:lnR>
                    <a:lnT>
                      <a:noFill/>
                    </a:lnT>
                    <a:lnB>
                      <a:noFill/>
                    </a:lnB>
                    <a:solidFill>
                      <a:srgbClr val="FFFFFF"/>
                    </a:solidFill>
                  </a:tcPr>
                </a:tc>
              </a:tr>
              <a:tr h="221333">
                <a:tc>
                  <a:txBody>
                    <a:bodyPr/>
                    <a:lstStyle/>
                    <a:p>
                      <a:pPr algn="l" fontAlgn="b"/>
                      <a:r>
                        <a:rPr lang="fi-FI" sz="1100" b="0" i="0" u="none" strike="noStrike">
                          <a:solidFill>
                            <a:srgbClr val="000000"/>
                          </a:solidFill>
                          <a:effectLst/>
                          <a:latin typeface="Arial" pitchFamily="34" charset="0"/>
                          <a:cs typeface="Arial" pitchFamily="34" charset="0"/>
                        </a:rPr>
                        <a:t>mökki</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0,04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55,1</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2,2</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51,6</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2,0</a:t>
                      </a:r>
                    </a:p>
                  </a:txBody>
                  <a:tcPr marL="9525" marR="9525" marT="9525" marB="0" anchor="b">
                    <a:lnL>
                      <a:noFill/>
                    </a:lnL>
                    <a:lnR>
                      <a:noFill/>
                    </a:lnR>
                    <a:lnT>
                      <a:noFill/>
                    </a:lnT>
                    <a:lnB>
                      <a:noFill/>
                    </a:lnB>
                    <a:solidFill>
                      <a:srgbClr val="FFFFFF"/>
                    </a:solidFill>
                  </a:tcPr>
                </a:tc>
              </a:tr>
              <a:tr h="256281">
                <a:tc>
                  <a:txBody>
                    <a:bodyPr/>
                    <a:lstStyle/>
                    <a:p>
                      <a:pPr algn="l" fontAlgn="b"/>
                      <a:r>
                        <a:rPr lang="fi-FI" sz="1100" b="0" i="0" u="none" strike="noStrike">
                          <a:solidFill>
                            <a:srgbClr val="000000"/>
                          </a:solidFill>
                          <a:effectLst/>
                          <a:latin typeface="Arial" pitchFamily="34" charset="0"/>
                          <a:cs typeface="Arial" pitchFamily="34" charset="0"/>
                        </a:rPr>
                        <a:t>muu vapaa-aika</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0,74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14,4</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10,6</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31,7</a:t>
                      </a:r>
                    </a:p>
                  </a:txBody>
                  <a:tcPr marL="9525" marR="9525" marT="9525" marB="0" anchor="b">
                    <a:lnL>
                      <a:noFill/>
                    </a:lnL>
                    <a:lnR>
                      <a:noFill/>
                    </a:lnR>
                    <a:lnT>
                      <a:noFill/>
                    </a:lnT>
                    <a:lnB>
                      <a:noFill/>
                    </a:lnB>
                    <a:solidFill>
                      <a:srgbClr val="FFFFFF"/>
                    </a:solidFill>
                  </a:tcPr>
                </a:tc>
                <a:tc>
                  <a:txBody>
                    <a:bodyPr/>
                    <a:lstStyle/>
                    <a:p>
                      <a:pPr algn="ctr" fontAlgn="b"/>
                      <a:r>
                        <a:rPr lang="fi-FI" sz="1100" b="0" i="0" u="none" strike="noStrike">
                          <a:solidFill>
                            <a:srgbClr val="000000"/>
                          </a:solidFill>
                          <a:effectLst/>
                          <a:latin typeface="Arial" pitchFamily="34" charset="0"/>
                          <a:cs typeface="Arial" pitchFamily="34" charset="0"/>
                        </a:rPr>
                        <a:t>23,3</a:t>
                      </a:r>
                    </a:p>
                  </a:txBody>
                  <a:tcPr marL="9525" marR="9525" marT="9525" marB="0" anchor="b">
                    <a:lnL>
                      <a:noFill/>
                    </a:lnL>
                    <a:lnR>
                      <a:noFill/>
                    </a:lnR>
                    <a:lnT>
                      <a:noFill/>
                    </a:lnT>
                    <a:lnB>
                      <a:noFill/>
                    </a:lnB>
                    <a:solidFill>
                      <a:srgbClr val="FFFFFF"/>
                    </a:solidFill>
                  </a:tcPr>
                </a:tc>
              </a:tr>
              <a:tr h="221333">
                <a:tc>
                  <a:txBody>
                    <a:bodyPr/>
                    <a:lstStyle/>
                    <a:p>
                      <a:pPr algn="l" fontAlgn="b"/>
                      <a:r>
                        <a:rPr lang="fi-FI" sz="1100" b="0" i="0" u="none" strike="noStrike">
                          <a:solidFill>
                            <a:srgbClr val="000000"/>
                          </a:solidFill>
                          <a:effectLst/>
                          <a:latin typeface="Arial" pitchFamily="34" charset="0"/>
                          <a:cs typeface="Arial" pitchFamily="34" charset="0"/>
                        </a:rPr>
                        <a:t>yhteensä</a:t>
                      </a:r>
                    </a:p>
                  </a:txBody>
                  <a:tcPr marL="9525" marR="9525" marT="9525" marB="0" anchor="b">
                    <a:lnL>
                      <a:noFill/>
                    </a:lnL>
                    <a:lnR>
                      <a:noFill/>
                    </a:lnR>
                    <a:lnT>
                      <a:noFill/>
                    </a:lnT>
                    <a:lnB>
                      <a:noFill/>
                    </a:lnB>
                    <a:solidFill>
                      <a:srgbClr val="C5D9F1"/>
                    </a:solidFill>
                  </a:tcPr>
                </a:tc>
                <a:tc>
                  <a:txBody>
                    <a:bodyPr/>
                    <a:lstStyle/>
                    <a:p>
                      <a:pPr algn="ctr" fontAlgn="b"/>
                      <a:r>
                        <a:rPr lang="fi-FI" sz="1100" b="0" i="0" u="none" strike="noStrike">
                          <a:solidFill>
                            <a:srgbClr val="000000"/>
                          </a:solidFill>
                          <a:effectLst/>
                          <a:latin typeface="Arial" pitchFamily="34" charset="0"/>
                          <a:cs typeface="Arial" pitchFamily="34" charset="0"/>
                        </a:rPr>
                        <a:t>2,89</a:t>
                      </a:r>
                    </a:p>
                  </a:txBody>
                  <a:tcPr marL="9525" marR="9525" marT="9525" marB="0" anchor="b">
                    <a:lnL>
                      <a:noFill/>
                    </a:lnL>
                    <a:lnR>
                      <a:noFill/>
                    </a:lnR>
                    <a:lnT>
                      <a:noFill/>
                    </a:lnT>
                    <a:lnB>
                      <a:noFill/>
                    </a:lnB>
                    <a:solidFill>
                      <a:srgbClr val="C5D9F1"/>
                    </a:solidFill>
                  </a:tcPr>
                </a:tc>
                <a:tc>
                  <a:txBody>
                    <a:bodyPr/>
                    <a:lstStyle/>
                    <a:p>
                      <a:pPr algn="ctr" fontAlgn="b"/>
                      <a:r>
                        <a:rPr lang="fi-FI" sz="1100" b="0" i="0" u="none" strike="noStrike">
                          <a:solidFill>
                            <a:srgbClr val="000000"/>
                          </a:solidFill>
                          <a:effectLst/>
                          <a:latin typeface="Arial" pitchFamily="34" charset="0"/>
                          <a:cs typeface="Arial" pitchFamily="34" charset="0"/>
                        </a:rPr>
                        <a:t>14,3</a:t>
                      </a:r>
                    </a:p>
                  </a:txBody>
                  <a:tcPr marL="9525" marR="9525" marT="9525" marB="0" anchor="b">
                    <a:lnL>
                      <a:noFill/>
                    </a:lnL>
                    <a:lnR>
                      <a:noFill/>
                    </a:lnR>
                    <a:lnT>
                      <a:noFill/>
                    </a:lnT>
                    <a:lnB>
                      <a:noFill/>
                    </a:lnB>
                    <a:solidFill>
                      <a:srgbClr val="C5D9F1"/>
                    </a:solidFill>
                  </a:tcPr>
                </a:tc>
                <a:tc>
                  <a:txBody>
                    <a:bodyPr/>
                    <a:lstStyle/>
                    <a:p>
                      <a:pPr algn="ctr" fontAlgn="b"/>
                      <a:r>
                        <a:rPr lang="fi-FI" sz="1100" b="0" i="0" u="none" strike="noStrike">
                          <a:solidFill>
                            <a:srgbClr val="000000"/>
                          </a:solidFill>
                          <a:effectLst/>
                          <a:latin typeface="Arial" pitchFamily="34" charset="0"/>
                          <a:cs typeface="Arial" pitchFamily="34" charset="0"/>
                        </a:rPr>
                        <a:t>41,4</a:t>
                      </a:r>
                    </a:p>
                  </a:txBody>
                  <a:tcPr marL="9525" marR="9525" marT="9525" marB="0" anchor="b">
                    <a:lnL>
                      <a:noFill/>
                    </a:lnL>
                    <a:lnR>
                      <a:noFill/>
                    </a:lnR>
                    <a:lnT>
                      <a:noFill/>
                    </a:lnT>
                    <a:lnB>
                      <a:noFill/>
                    </a:lnB>
                    <a:solidFill>
                      <a:srgbClr val="C5D9F1"/>
                    </a:solidFill>
                  </a:tcPr>
                </a:tc>
                <a:tc>
                  <a:txBody>
                    <a:bodyPr/>
                    <a:lstStyle/>
                    <a:p>
                      <a:pPr algn="ctr" fontAlgn="b"/>
                      <a:r>
                        <a:rPr lang="fi-FI" sz="1100" b="0" i="0" u="none" strike="noStrike">
                          <a:solidFill>
                            <a:srgbClr val="000000"/>
                          </a:solidFill>
                          <a:effectLst/>
                          <a:latin typeface="Arial" pitchFamily="34" charset="0"/>
                          <a:cs typeface="Arial" pitchFamily="34" charset="0"/>
                        </a:rPr>
                        <a:t>22,7</a:t>
                      </a:r>
                    </a:p>
                  </a:txBody>
                  <a:tcPr marL="9525" marR="9525" marT="9525" marB="0" anchor="b">
                    <a:lnL>
                      <a:noFill/>
                    </a:lnL>
                    <a:lnR>
                      <a:noFill/>
                    </a:lnR>
                    <a:lnT>
                      <a:noFill/>
                    </a:lnT>
                    <a:lnB>
                      <a:noFill/>
                    </a:lnB>
                    <a:solidFill>
                      <a:srgbClr val="C5D9F1"/>
                    </a:solidFill>
                  </a:tcPr>
                </a:tc>
                <a:tc>
                  <a:txBody>
                    <a:bodyPr/>
                    <a:lstStyle/>
                    <a:p>
                      <a:pPr algn="ctr" fontAlgn="b"/>
                      <a:r>
                        <a:rPr lang="fi-FI" sz="1100" b="0" i="0" u="none" strike="noStrike" dirty="0">
                          <a:solidFill>
                            <a:srgbClr val="000000"/>
                          </a:solidFill>
                          <a:effectLst/>
                          <a:latin typeface="Arial" pitchFamily="34" charset="0"/>
                          <a:cs typeface="Arial" pitchFamily="34" charset="0"/>
                        </a:rPr>
                        <a:t>65,5</a:t>
                      </a:r>
                    </a:p>
                  </a:txBody>
                  <a:tcPr marL="9525" marR="9525" marT="9525" marB="0" anchor="b">
                    <a:lnL>
                      <a:noFill/>
                    </a:lnL>
                    <a:lnR>
                      <a:noFill/>
                    </a:lnR>
                    <a:lnT>
                      <a:noFill/>
                    </a:lnT>
                    <a:lnB>
                      <a:noFill/>
                    </a:lnB>
                    <a:solidFill>
                      <a:srgbClr val="C5D9F1"/>
                    </a:solidFill>
                  </a:tcPr>
                </a:tc>
              </a:tr>
            </a:tbl>
          </a:graphicData>
        </a:graphic>
      </p:graphicFrame>
    </p:spTree>
    <p:extLst>
      <p:ext uri="{BB962C8B-B14F-4D97-AF65-F5344CB8AC3E}">
        <p14:creationId xmlns:p14="http://schemas.microsoft.com/office/powerpoint/2010/main" val="355521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Kotimaan matkasuorite eri viikonpäivinä </a:t>
            </a:r>
            <a:br>
              <a:rPr lang="fi-FI" dirty="0" smtClean="0"/>
            </a:br>
            <a:r>
              <a:rPr lang="fi-FI" dirty="0" smtClean="0"/>
              <a:t>matkan tarkoituksen mukaan</a:t>
            </a:r>
            <a:endParaRPr lang="fi-FI" dirty="0"/>
          </a:p>
        </p:txBody>
      </p:sp>
      <p:sp>
        <p:nvSpPr>
          <p:cNvPr id="5" name="Slide Number Placeholder 4"/>
          <p:cNvSpPr>
            <a:spLocks noGrp="1"/>
          </p:cNvSpPr>
          <p:nvPr>
            <p:ph type="sldNum" sz="quarter" idx="16"/>
          </p:nvPr>
        </p:nvSpPr>
        <p:spPr/>
        <p:txBody>
          <a:bodyPr/>
          <a:lstStyle/>
          <a:p>
            <a:fld id="{66EADA40-FB0F-4164-9192-0D25DC3A4211}" type="slidenum">
              <a:rPr lang="fi-FI" smtClean="0"/>
              <a:pPr/>
              <a:t>14</a:t>
            </a:fld>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74930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77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dirty="0" smtClean="0"/>
              <a:t>Yhdyskuntarakenne</a:t>
            </a:r>
            <a:endParaRPr lang="fi-FI" dirty="0"/>
          </a:p>
        </p:txBody>
      </p:sp>
      <p:sp>
        <p:nvSpPr>
          <p:cNvPr id="4" name="Sisällön paikkamerkki 3"/>
          <p:cNvSpPr>
            <a:spLocks noGrp="1"/>
          </p:cNvSpPr>
          <p:nvPr>
            <p:ph idx="1"/>
          </p:nvPr>
        </p:nvSpPr>
        <p:spPr>
          <a:xfrm>
            <a:off x="539552" y="1412776"/>
            <a:ext cx="7422976" cy="5040560"/>
          </a:xfrm>
        </p:spPr>
        <p:txBody>
          <a:bodyPr/>
          <a:lstStyle/>
          <a:p>
            <a:r>
              <a:rPr lang="fi-FI" dirty="0" smtClean="0"/>
              <a:t>Yhdyskuntarakenteella on - kuten aiemminkin - huomattava merkitys kotimaan matkasuoritteeseen. Liikkumisen tarve on suurin toisaalta harvaan asutuilla alueilla ja toisaalta suurien kaupunkiseutujen lievealueilla.</a:t>
            </a:r>
          </a:p>
          <a:p>
            <a:r>
              <a:rPr lang="fi-FI" dirty="0" smtClean="0"/>
              <a:t>Kokonaismatkasuorite on alimmillaan keskisuurissa, 50 000 – 100 000 asukkaan taajamissa. Ostos- ja asiointimatkojen suorite taas on lyhimmillään 20 000 – 50 000 asukkaan taajamissa.</a:t>
            </a:r>
          </a:p>
          <a:p>
            <a:r>
              <a:rPr lang="fi-FI" dirty="0" smtClean="0"/>
              <a:t>Kun tarkastellaan erilaisia asuinaluetyyppejä, havaitaan että kerrostaloalueilla asuvat kulkevat kävellen ja joukkoliikenteellä selvästi useammin kuin pientaloalueella asuvat. Harvan pientaloasutuksen alueella (= ns. taajamien reuna-alueen omakotivyöhyke) asuvien kokonaismatkasuorite on kolmanneksen isompi kuin kerrostaloalueella asuvilla.</a:t>
            </a:r>
          </a:p>
          <a:p>
            <a:r>
              <a:rPr lang="fi-FI" dirty="0" smtClean="0"/>
              <a:t>Kun tarkastellaan yhdyskuntarakenteen erilaisia vyöhykkeitä, havaitaan että ns. keskustan reunavyöhykkeellä (1-5 km keskustasta) asuvat kulkevat eniten polkupyörällä.</a:t>
            </a:r>
            <a:endParaRPr lang="fi-FI" dirty="0"/>
          </a:p>
        </p:txBody>
      </p:sp>
      <p:sp>
        <p:nvSpPr>
          <p:cNvPr id="5" name="Dian numeron paikkamerkki 4"/>
          <p:cNvSpPr>
            <a:spLocks noGrp="1"/>
          </p:cNvSpPr>
          <p:nvPr>
            <p:ph type="sldNum" sz="quarter" idx="12"/>
          </p:nvPr>
        </p:nvSpPr>
        <p:spPr/>
        <p:txBody>
          <a:bodyPr/>
          <a:lstStyle/>
          <a:p>
            <a:fld id="{E1D6A18F-9C24-4381-90D4-BD643B44060C}" type="slidenum">
              <a:rPr lang="fi-FI" smtClean="0"/>
              <a:t>15</a:t>
            </a:fld>
            <a:endParaRPr lang="fi-FI"/>
          </a:p>
        </p:txBody>
      </p:sp>
    </p:spTree>
    <p:extLst>
      <p:ext uri="{BB962C8B-B14F-4D97-AF65-F5344CB8AC3E}">
        <p14:creationId xmlns:p14="http://schemas.microsoft.com/office/powerpoint/2010/main" val="115124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Kotimaan matkasuorite kulkutavoittain</a:t>
            </a:r>
            <a:br>
              <a:rPr lang="fi-FI" dirty="0" smtClean="0"/>
            </a:br>
            <a:r>
              <a:rPr lang="fi-FI" dirty="0" smtClean="0"/>
              <a:t>erityyppisillä asuinalueilla</a:t>
            </a:r>
            <a:endParaRPr lang="fi-FI" dirty="0"/>
          </a:p>
        </p:txBody>
      </p:sp>
      <p:sp>
        <p:nvSpPr>
          <p:cNvPr id="5" name="Slide Number Placeholder 4"/>
          <p:cNvSpPr>
            <a:spLocks noGrp="1"/>
          </p:cNvSpPr>
          <p:nvPr>
            <p:ph type="sldNum" sz="quarter" idx="16"/>
          </p:nvPr>
        </p:nvSpPr>
        <p:spPr/>
        <p:txBody>
          <a:bodyPr/>
          <a:lstStyle/>
          <a:p>
            <a:fld id="{66EADA40-FB0F-4164-9192-0D25DC3A4211}" type="slidenum">
              <a:rPr lang="fi-FI" smtClean="0"/>
              <a:pPr/>
              <a:t>16</a:t>
            </a:fld>
            <a:endParaRPr lang="fi-FI"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7419975"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62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Yli 100 km pitkät kotimaanmatkat</a:t>
            </a:r>
            <a:endParaRPr lang="fi-FI" dirty="0"/>
          </a:p>
        </p:txBody>
      </p:sp>
      <p:sp>
        <p:nvSpPr>
          <p:cNvPr id="5" name="Slide Number Placeholder 4"/>
          <p:cNvSpPr>
            <a:spLocks noGrp="1"/>
          </p:cNvSpPr>
          <p:nvPr>
            <p:ph type="sldNum" sz="quarter" idx="16"/>
          </p:nvPr>
        </p:nvSpPr>
        <p:spPr/>
        <p:txBody>
          <a:bodyPr/>
          <a:lstStyle/>
          <a:p>
            <a:fld id="{66EADA40-FB0F-4164-9192-0D25DC3A4211}" type="slidenum">
              <a:rPr lang="fi-FI" smtClean="0"/>
              <a:pPr/>
              <a:t>17</a:t>
            </a:fld>
            <a:endParaRPr lang="fi-FI" dirty="0"/>
          </a:p>
        </p:txBody>
      </p:sp>
      <p:sp>
        <p:nvSpPr>
          <p:cNvPr id="10" name="TextBox 6"/>
          <p:cNvSpPr txBox="1"/>
          <p:nvPr/>
        </p:nvSpPr>
        <p:spPr>
          <a:xfrm>
            <a:off x="590884" y="1196752"/>
            <a:ext cx="8512267" cy="1231106"/>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285750" marR="0" lvl="0" indent="-285750" defTabSz="457200" fontAlgn="base" latinLnBrk="0">
              <a:lnSpc>
                <a:spcPct val="100000"/>
              </a:lnSpc>
              <a:spcBef>
                <a:spcPts val="600"/>
              </a:spcBef>
              <a:spcAft>
                <a:spcPct val="0"/>
              </a:spcAft>
              <a:buClr>
                <a:srgbClr val="BCA4CB"/>
              </a:buClr>
              <a:buSzPct val="140000"/>
              <a:buFont typeface="Arial" pitchFamily="34" charset="0"/>
              <a:buChar char="●"/>
              <a:tabLst/>
              <a:defRPr/>
            </a:pPr>
            <a:r>
              <a:rPr lang="en-US" sz="1600" dirty="0" err="1">
                <a:solidFill>
                  <a:srgbClr val="000000"/>
                </a:solidFill>
                <a:latin typeface="Arial" charset="0"/>
                <a:ea typeface="ヒラギノ角ゴ Pro W3" charset="0"/>
                <a:cs typeface="ヒラギノ角ゴ Pro W3" charset="0"/>
              </a:rPr>
              <a:t>Vuodessa</a:t>
            </a:r>
            <a:r>
              <a:rPr lang="en-US" sz="1600" dirty="0">
                <a:solidFill>
                  <a:srgbClr val="000000"/>
                </a:solidFill>
                <a:latin typeface="Arial" charset="0"/>
                <a:ea typeface="ヒラギノ角ゴ Pro W3" charset="0"/>
                <a:cs typeface="ヒラギノ角ゴ Pro W3" charset="0"/>
              </a:rPr>
              <a:t> </a:t>
            </a:r>
            <a:r>
              <a:rPr lang="en-US" sz="1600" dirty="0" err="1">
                <a:solidFill>
                  <a:srgbClr val="000000"/>
                </a:solidFill>
                <a:latin typeface="Arial" charset="0"/>
                <a:ea typeface="ヒラギノ角ゴ Pro W3" charset="0"/>
                <a:cs typeface="ヒラギノ角ゴ Pro W3" charset="0"/>
              </a:rPr>
              <a:t>suomalaiset</a:t>
            </a:r>
            <a:r>
              <a:rPr lang="en-US" sz="1600" dirty="0">
                <a:solidFill>
                  <a:srgbClr val="000000"/>
                </a:solidFill>
                <a:latin typeface="Arial" charset="0"/>
                <a:ea typeface="ヒラギノ角ゴ Pro W3" charset="0"/>
                <a:cs typeface="ヒラギノ角ゴ Pro W3" charset="0"/>
              </a:rPr>
              <a:t> </a:t>
            </a:r>
            <a:r>
              <a:rPr lang="en-US" sz="1600" dirty="0" err="1">
                <a:solidFill>
                  <a:srgbClr val="000000"/>
                </a:solidFill>
                <a:latin typeface="Arial" charset="0"/>
                <a:ea typeface="ヒラギノ角ゴ Pro W3" charset="0"/>
                <a:cs typeface="ヒラギノ角ゴ Pro W3" charset="0"/>
              </a:rPr>
              <a:t>tekevät</a:t>
            </a:r>
            <a:r>
              <a:rPr lang="en-US" sz="1600" dirty="0">
                <a:solidFill>
                  <a:srgbClr val="000000"/>
                </a:solidFill>
                <a:latin typeface="Arial" charset="0"/>
                <a:ea typeface="ヒラギノ角ゴ Pro W3" charset="0"/>
                <a:cs typeface="ヒラギノ角ゴ Pro W3" charset="0"/>
              </a:rPr>
              <a:t> 100 </a:t>
            </a:r>
            <a:r>
              <a:rPr lang="en-US" sz="1600" dirty="0" err="1">
                <a:solidFill>
                  <a:srgbClr val="000000"/>
                </a:solidFill>
                <a:latin typeface="Arial" charset="0"/>
                <a:ea typeface="ヒラギノ角ゴ Pro W3" charset="0"/>
                <a:cs typeface="ヒラギノ角ゴ Pro W3" charset="0"/>
              </a:rPr>
              <a:t>miljoonaa</a:t>
            </a:r>
            <a:r>
              <a:rPr lang="en-US" sz="1600" dirty="0">
                <a:solidFill>
                  <a:srgbClr val="000000"/>
                </a:solidFill>
                <a:latin typeface="Arial" charset="0"/>
                <a:ea typeface="ヒラギノ角ゴ Pro W3" charset="0"/>
                <a:cs typeface="ヒラギノ角ゴ Pro W3" charset="0"/>
              </a:rPr>
              <a:t> </a:t>
            </a:r>
            <a:r>
              <a:rPr lang="en-US" sz="1600" dirty="0" err="1">
                <a:solidFill>
                  <a:srgbClr val="000000"/>
                </a:solidFill>
                <a:latin typeface="Arial" charset="0"/>
                <a:ea typeface="ヒラギノ角ゴ Pro W3" charset="0"/>
                <a:cs typeface="ヒラギノ角ゴ Pro W3" charset="0"/>
              </a:rPr>
              <a:t>yli</a:t>
            </a:r>
            <a:r>
              <a:rPr lang="en-US" sz="1600" dirty="0">
                <a:solidFill>
                  <a:srgbClr val="000000"/>
                </a:solidFill>
                <a:latin typeface="Arial" charset="0"/>
                <a:ea typeface="ヒラギノ角ゴ Pro W3" charset="0"/>
                <a:cs typeface="ヒラギノ角ゴ Pro W3" charset="0"/>
              </a:rPr>
              <a:t> 100 km </a:t>
            </a:r>
            <a:r>
              <a:rPr lang="en-US" sz="1600" dirty="0" err="1">
                <a:solidFill>
                  <a:srgbClr val="000000"/>
                </a:solidFill>
                <a:latin typeface="Arial" charset="0"/>
                <a:ea typeface="ヒラギノ角ゴ Pro W3" charset="0"/>
                <a:cs typeface="ヒラギノ角ゴ Pro W3" charset="0"/>
              </a:rPr>
              <a:t>pitkää</a:t>
            </a:r>
            <a:r>
              <a:rPr lang="en-US" sz="1600" dirty="0">
                <a:solidFill>
                  <a:srgbClr val="000000"/>
                </a:solidFill>
                <a:latin typeface="Arial" charset="0"/>
                <a:ea typeface="ヒラギノ角ゴ Pro W3" charset="0"/>
                <a:cs typeface="ヒラギノ角ゴ Pro W3" charset="0"/>
              </a:rPr>
              <a:t> </a:t>
            </a:r>
            <a:r>
              <a:rPr lang="en-US" sz="1600" dirty="0" err="1" smtClean="0">
                <a:solidFill>
                  <a:srgbClr val="000000"/>
                </a:solidFill>
                <a:latin typeface="Arial" charset="0"/>
                <a:ea typeface="ヒラギノ角ゴ Pro W3" charset="0"/>
                <a:cs typeface="ヒラギノ角ゴ Pro W3" charset="0"/>
              </a:rPr>
              <a:t>kotimaanmatkaa</a:t>
            </a:r>
            <a:endParaRPr lang="en-US" sz="1600" dirty="0" smtClean="0">
              <a:solidFill>
                <a:srgbClr val="000000"/>
              </a:solidFill>
              <a:latin typeface="Arial" charset="0"/>
              <a:ea typeface="ヒラギノ角ゴ Pro W3" charset="0"/>
              <a:cs typeface="ヒラギノ角ゴ Pro W3" charset="0"/>
            </a:endParaRPr>
          </a:p>
          <a:p>
            <a:pPr marL="285750" marR="0" lvl="0" indent="-285750" defTabSz="457200" fontAlgn="base" latinLnBrk="0">
              <a:lnSpc>
                <a:spcPct val="100000"/>
              </a:lnSpc>
              <a:spcBef>
                <a:spcPts val="600"/>
              </a:spcBef>
              <a:spcAft>
                <a:spcPct val="0"/>
              </a:spcAft>
              <a:buClr>
                <a:srgbClr val="BCA4CB"/>
              </a:buClr>
              <a:buSzPct val="140000"/>
              <a:buFont typeface="Arial" pitchFamily="34" charset="0"/>
              <a:buChar char="●"/>
              <a:tabLst/>
              <a:defRPr/>
            </a:pPr>
            <a:r>
              <a:rPr lang="en-US" sz="1600" dirty="0" err="1" smtClean="0">
                <a:solidFill>
                  <a:srgbClr val="000000"/>
                </a:solidFill>
                <a:latin typeface="Arial" charset="0"/>
                <a:ea typeface="ヒラギノ角ゴ Pro W3" charset="0"/>
                <a:cs typeface="ヒラギノ角ゴ Pro W3" charset="0"/>
              </a:rPr>
              <a:t>Matkojen</a:t>
            </a:r>
            <a:r>
              <a:rPr lang="en-US" sz="1600" dirty="0" smtClean="0">
                <a:solidFill>
                  <a:srgbClr val="000000"/>
                </a:solidFill>
                <a:latin typeface="Arial" charset="0"/>
                <a:ea typeface="ヒラギノ角ゴ Pro W3" charset="0"/>
                <a:cs typeface="ヒラギノ角ゴ Pro W3" charset="0"/>
              </a:rPr>
              <a:t> </a:t>
            </a:r>
            <a:r>
              <a:rPr lang="en-US" sz="1600" dirty="0" err="1" smtClean="0">
                <a:solidFill>
                  <a:srgbClr val="000000"/>
                </a:solidFill>
                <a:latin typeface="Arial" charset="0"/>
                <a:ea typeface="ヒラギノ角ゴ Pro W3" charset="0"/>
                <a:cs typeface="ヒラギノ角ゴ Pro W3" charset="0"/>
              </a:rPr>
              <a:t>määrä</a:t>
            </a:r>
            <a:r>
              <a:rPr lang="en-US" sz="1600" dirty="0" smtClean="0">
                <a:solidFill>
                  <a:srgbClr val="000000"/>
                </a:solidFill>
                <a:latin typeface="Arial" charset="0"/>
                <a:ea typeface="ヒラギノ角ゴ Pro W3" charset="0"/>
                <a:cs typeface="ヒラギノ角ゴ Pro W3" charset="0"/>
              </a:rPr>
              <a:t> on </a:t>
            </a:r>
            <a:r>
              <a:rPr lang="en-US" sz="1600" dirty="0" err="1" smtClean="0">
                <a:solidFill>
                  <a:srgbClr val="000000"/>
                </a:solidFill>
                <a:latin typeface="Arial" charset="0"/>
                <a:ea typeface="ヒラギノ角ゴ Pro W3" charset="0"/>
                <a:cs typeface="ヒラギノ角ゴ Pro W3" charset="0"/>
              </a:rPr>
              <a:t>kasvanut</a:t>
            </a:r>
            <a:r>
              <a:rPr lang="en-US" sz="1600" dirty="0" smtClean="0">
                <a:solidFill>
                  <a:srgbClr val="000000"/>
                </a:solidFill>
                <a:latin typeface="Arial" charset="0"/>
                <a:ea typeface="ヒラギノ角ゴ Pro W3" charset="0"/>
                <a:cs typeface="ヒラギノ角ゴ Pro W3" charset="0"/>
              </a:rPr>
              <a:t> </a:t>
            </a:r>
            <a:r>
              <a:rPr lang="en-US" sz="1600" dirty="0" err="1" smtClean="0">
                <a:solidFill>
                  <a:srgbClr val="000000"/>
                </a:solidFill>
                <a:latin typeface="Arial" charset="0"/>
                <a:ea typeface="ヒラギノ角ゴ Pro W3" charset="0"/>
                <a:cs typeface="ヒラギノ角ゴ Pro W3" charset="0"/>
              </a:rPr>
              <a:t>reilulla</a:t>
            </a:r>
            <a:r>
              <a:rPr lang="en-US" sz="1600" dirty="0" smtClean="0">
                <a:solidFill>
                  <a:srgbClr val="000000"/>
                </a:solidFill>
                <a:latin typeface="Arial" charset="0"/>
                <a:ea typeface="ヒラギノ角ゴ Pro W3" charset="0"/>
                <a:cs typeface="ヒラギノ角ゴ Pro W3" charset="0"/>
              </a:rPr>
              <a:t> </a:t>
            </a:r>
            <a:r>
              <a:rPr lang="en-US" sz="1600" dirty="0" err="1" smtClean="0">
                <a:solidFill>
                  <a:srgbClr val="000000"/>
                </a:solidFill>
                <a:latin typeface="Arial" charset="0"/>
                <a:ea typeface="ヒラギノ角ゴ Pro W3" charset="0"/>
                <a:cs typeface="ヒラギノ角ゴ Pro W3" charset="0"/>
              </a:rPr>
              <a:t>kymmenyksellä</a:t>
            </a:r>
            <a:r>
              <a:rPr lang="en-US" sz="1600" dirty="0" smtClean="0">
                <a:solidFill>
                  <a:srgbClr val="000000"/>
                </a:solidFill>
                <a:latin typeface="Arial" charset="0"/>
                <a:ea typeface="ヒラギノ角ゴ Pro W3" charset="0"/>
                <a:cs typeface="ヒラギノ角ゴ Pro W3" charset="0"/>
              </a:rPr>
              <a:t> 2004-2005-tutkimukseen </a:t>
            </a:r>
            <a:r>
              <a:rPr lang="en-US" sz="1600" dirty="0" err="1" smtClean="0">
                <a:solidFill>
                  <a:srgbClr val="000000"/>
                </a:solidFill>
                <a:latin typeface="Arial" charset="0"/>
                <a:ea typeface="ヒラギノ角ゴ Pro W3" charset="0"/>
                <a:cs typeface="ヒラギノ角ゴ Pro W3" charset="0"/>
              </a:rPr>
              <a:t>verrattuna</a:t>
            </a:r>
            <a:endParaRPr lang="en-US" sz="1600" dirty="0" smtClean="0">
              <a:solidFill>
                <a:srgbClr val="000000"/>
              </a:solidFill>
              <a:latin typeface="Arial" charset="0"/>
              <a:ea typeface="ヒラギノ角ゴ Pro W3" charset="0"/>
              <a:cs typeface="ヒラギノ角ゴ Pro W3" charset="0"/>
            </a:endParaRPr>
          </a:p>
          <a:p>
            <a:pPr marL="285750" marR="0" lvl="0" indent="-285750" defTabSz="457200" fontAlgn="base" latinLnBrk="0">
              <a:lnSpc>
                <a:spcPct val="100000"/>
              </a:lnSpc>
              <a:spcBef>
                <a:spcPts val="600"/>
              </a:spcBef>
              <a:spcAft>
                <a:spcPct val="0"/>
              </a:spcAft>
              <a:buClr>
                <a:srgbClr val="BCA4CB"/>
              </a:buClr>
              <a:buSzPct val="140000"/>
              <a:buFont typeface="Arial" pitchFamily="34" charset="0"/>
              <a:buChar char="●"/>
              <a:tabLst/>
              <a:defRPr/>
            </a:pPr>
            <a:r>
              <a:rPr lang="en-US" sz="1600" dirty="0" smtClean="0">
                <a:solidFill>
                  <a:srgbClr val="000000"/>
                </a:solidFill>
                <a:latin typeface="Arial" charset="0"/>
                <a:ea typeface="ヒラギノ角ゴ Pro W3" charset="0"/>
                <a:cs typeface="ヒラギノ角ゴ Pro W3" charset="0"/>
              </a:rPr>
              <a:t>¾ </a:t>
            </a:r>
            <a:r>
              <a:rPr lang="en-US" sz="1600" dirty="0" err="1" smtClean="0">
                <a:solidFill>
                  <a:srgbClr val="000000"/>
                </a:solidFill>
                <a:latin typeface="Arial" charset="0"/>
                <a:ea typeface="ヒラギノ角ゴ Pro W3" charset="0"/>
                <a:cs typeface="ヒラギノ角ゴ Pro W3" charset="0"/>
              </a:rPr>
              <a:t>matkoista</a:t>
            </a:r>
            <a:r>
              <a:rPr lang="en-US" sz="1600" dirty="0" smtClean="0">
                <a:solidFill>
                  <a:srgbClr val="000000"/>
                </a:solidFill>
                <a:latin typeface="Arial" charset="0"/>
                <a:ea typeface="ヒラギノ角ゴ Pro W3" charset="0"/>
                <a:cs typeface="ヒラギノ角ゴ Pro W3" charset="0"/>
              </a:rPr>
              <a:t> </a:t>
            </a:r>
            <a:r>
              <a:rPr lang="en-US" sz="1600" dirty="0" err="1" smtClean="0">
                <a:solidFill>
                  <a:srgbClr val="000000"/>
                </a:solidFill>
                <a:latin typeface="Arial" charset="0"/>
                <a:ea typeface="ヒラギノ角ゴ Pro W3" charset="0"/>
                <a:cs typeface="ヒラギノ角ゴ Pro W3" charset="0"/>
              </a:rPr>
              <a:t>tehdään</a:t>
            </a:r>
            <a:r>
              <a:rPr lang="en-US" sz="1600" dirty="0" smtClean="0">
                <a:solidFill>
                  <a:srgbClr val="000000"/>
                </a:solidFill>
                <a:latin typeface="Arial" charset="0"/>
                <a:ea typeface="ヒラギノ角ゴ Pro W3" charset="0"/>
                <a:cs typeface="ヒラギノ角ゴ Pro W3" charset="0"/>
              </a:rPr>
              <a:t> </a:t>
            </a:r>
            <a:r>
              <a:rPr lang="en-US" sz="1600" dirty="0" err="1" smtClean="0">
                <a:solidFill>
                  <a:srgbClr val="000000"/>
                </a:solidFill>
                <a:latin typeface="Arial" charset="0"/>
                <a:ea typeface="ヒラギノ角ゴ Pro W3" charset="0"/>
                <a:cs typeface="ヒラギノ角ゴ Pro W3" charset="0"/>
              </a:rPr>
              <a:t>henkilöautolla</a:t>
            </a:r>
            <a:endParaRPr lang="fi-FI" sz="1600" dirty="0">
              <a:solidFill>
                <a:srgbClr val="000000"/>
              </a:solidFill>
              <a:latin typeface="Arial" charset="0"/>
              <a:ea typeface="ヒラギノ角ゴ Pro W3" charset="0"/>
              <a:cs typeface="ヒラギノ角ゴ Pro W3"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i-FI" sz="1600" b="0" i="0" u="none" strike="noStrike" kern="0" cap="none" spc="0" normalizeH="0" baseline="0" noProof="0" dirty="0">
              <a:ln>
                <a:noFill/>
              </a:ln>
              <a:solidFill>
                <a:sysClr val="windowText" lastClr="000000"/>
              </a:solidFill>
              <a:effectLst/>
              <a:uLnTx/>
              <a:uFillTx/>
              <a:latin typeface="Felbridge Pro"/>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73536"/>
            <a:ext cx="7632848" cy="362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6459" y="6097211"/>
            <a:ext cx="7915950" cy="307777"/>
          </a:xfrm>
          <a:prstGeom prst="rect">
            <a:avLst/>
          </a:prstGeom>
          <a:noFill/>
        </p:spPr>
        <p:txBody>
          <a:bodyPr wrap="none" rtlCol="0">
            <a:spAutoFit/>
          </a:bodyPr>
          <a:lstStyle/>
          <a:p>
            <a:pPr algn="r"/>
            <a:r>
              <a:rPr lang="fi-FI" sz="1400" dirty="0">
                <a:solidFill>
                  <a:srgbClr val="000000"/>
                </a:solidFill>
                <a:latin typeface="Arial" pitchFamily="34" charset="0"/>
                <a:cs typeface="Arial" pitchFamily="34" charset="0"/>
              </a:rPr>
              <a:t>Yli 100 km </a:t>
            </a:r>
            <a:r>
              <a:rPr lang="fi-FI" sz="1400" dirty="0" smtClean="0">
                <a:solidFill>
                  <a:srgbClr val="000000"/>
                </a:solidFill>
                <a:latin typeface="Arial" pitchFamily="34" charset="0"/>
                <a:cs typeface="Arial" pitchFamily="34" charset="0"/>
              </a:rPr>
              <a:t>pitkien kotimaanmatkojen </a:t>
            </a:r>
            <a:r>
              <a:rPr lang="fi-FI" sz="1400" dirty="0">
                <a:solidFill>
                  <a:srgbClr val="000000"/>
                </a:solidFill>
                <a:latin typeface="Arial" pitchFamily="34" charset="0"/>
                <a:cs typeface="Arial" pitchFamily="34" charset="0"/>
              </a:rPr>
              <a:t>jakautuminen kulkutavoittain ja matkan tarkoituksen mukaan</a:t>
            </a:r>
            <a:endParaRPr lang="fi-FI" sz="1400" baseline="300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81560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62062" cy="609600"/>
          </a:xfrm>
        </p:spPr>
        <p:txBody>
          <a:bodyPr>
            <a:noAutofit/>
          </a:bodyPr>
          <a:lstStyle/>
          <a:p>
            <a:r>
              <a:rPr lang="fi-FI" dirty="0" smtClean="0"/>
              <a:t>Yli 100 km pitkät ulkomaanmatkat</a:t>
            </a:r>
            <a:endParaRPr lang="fi-FI" dirty="0"/>
          </a:p>
        </p:txBody>
      </p:sp>
      <p:sp>
        <p:nvSpPr>
          <p:cNvPr id="5" name="Slide Number Placeholder 4"/>
          <p:cNvSpPr>
            <a:spLocks noGrp="1"/>
          </p:cNvSpPr>
          <p:nvPr>
            <p:ph type="sldNum" sz="quarter" idx="16"/>
          </p:nvPr>
        </p:nvSpPr>
        <p:spPr/>
        <p:txBody>
          <a:bodyPr/>
          <a:lstStyle/>
          <a:p>
            <a:fld id="{66EADA40-FB0F-4164-9192-0D25DC3A4211}" type="slidenum">
              <a:rPr lang="fi-FI" smtClean="0"/>
              <a:pPr/>
              <a:t>18</a:t>
            </a:fld>
            <a:endParaRPr lang="fi-FI" dirty="0"/>
          </a:p>
        </p:txBody>
      </p:sp>
      <p:sp>
        <p:nvSpPr>
          <p:cNvPr id="10" name="TextBox 7"/>
          <p:cNvSpPr txBox="1"/>
          <p:nvPr/>
        </p:nvSpPr>
        <p:spPr>
          <a:xfrm>
            <a:off x="555335" y="1268760"/>
            <a:ext cx="8216130" cy="1245966"/>
          </a:xfrm>
          <a:prstGeom prst="rect">
            <a:avLst/>
          </a:prstGeom>
          <a:noFill/>
          <a:ln>
            <a:noFill/>
          </a:ln>
          <a:effectLst/>
        </p:spPr>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285750" lvl="0" indent="-285750" defTabSz="457200" fontAlgn="base">
              <a:spcBef>
                <a:spcPts val="600"/>
              </a:spcBef>
              <a:spcAft>
                <a:spcPct val="0"/>
              </a:spcAft>
              <a:buClr>
                <a:srgbClr val="BCA4CB"/>
              </a:buClr>
              <a:buSzPct val="140000"/>
              <a:buFont typeface="Arial" pitchFamily="34" charset="0"/>
              <a:buChar char="●"/>
              <a:defRPr/>
            </a:pPr>
            <a:r>
              <a:rPr lang="fi-FI" sz="1600" dirty="0" smtClean="0">
                <a:solidFill>
                  <a:srgbClr val="000000"/>
                </a:solidFill>
                <a:latin typeface="Arial" charset="0"/>
                <a:ea typeface="ヒラギノ角ゴ Pro W3" charset="0"/>
                <a:cs typeface="ヒラギノ角ゴ Pro W3" charset="0"/>
              </a:rPr>
              <a:t>Vuodessa suomalaiset tekevät 12 miljoonaa yli 100 km pitkää ulkomaanmatkaa</a:t>
            </a:r>
          </a:p>
          <a:p>
            <a:pPr marL="285750" indent="-285750" defTabSz="457200" fontAlgn="base">
              <a:spcBef>
                <a:spcPts val="600"/>
              </a:spcBef>
              <a:spcAft>
                <a:spcPct val="0"/>
              </a:spcAft>
              <a:buClr>
                <a:srgbClr val="BCA4CB"/>
              </a:buClr>
              <a:buSzPct val="140000"/>
              <a:buFont typeface="Arial" pitchFamily="34" charset="0"/>
              <a:buChar char="●"/>
              <a:defRPr/>
            </a:pPr>
            <a:r>
              <a:rPr lang="fi-FI" sz="1600" dirty="0" smtClean="0">
                <a:solidFill>
                  <a:srgbClr val="000000"/>
                </a:solidFill>
                <a:latin typeface="Arial" charset="0"/>
                <a:ea typeface="ヒラギノ角ゴ Pro W3" charset="0"/>
                <a:cs typeface="ヒラギノ角ゴ Pro W3" charset="0"/>
              </a:rPr>
              <a:t>Matkojen määrä on kasvanut noin viidenneksellä kuuden vuoden takaiseen tutkimukseen</a:t>
            </a:r>
          </a:p>
          <a:p>
            <a:pPr defTabSz="457200" fontAlgn="base">
              <a:spcBef>
                <a:spcPts val="600"/>
              </a:spcBef>
              <a:spcAft>
                <a:spcPct val="0"/>
              </a:spcAft>
              <a:buClr>
                <a:srgbClr val="BCA4CB"/>
              </a:buClr>
              <a:buSzPct val="140000"/>
              <a:defRPr/>
            </a:pPr>
            <a:r>
              <a:rPr lang="fi-FI" sz="1600" dirty="0">
                <a:solidFill>
                  <a:srgbClr val="000000"/>
                </a:solidFill>
                <a:latin typeface="Arial" charset="0"/>
                <a:ea typeface="ヒラギノ角ゴ Pro W3" charset="0"/>
                <a:cs typeface="ヒラギノ角ゴ Pro W3" charset="0"/>
              </a:rPr>
              <a:t> </a:t>
            </a:r>
            <a:r>
              <a:rPr lang="fi-FI" sz="1600" dirty="0" smtClean="0">
                <a:solidFill>
                  <a:srgbClr val="000000"/>
                </a:solidFill>
                <a:latin typeface="Arial" charset="0"/>
                <a:ea typeface="ヒラギノ角ゴ Pro W3" charset="0"/>
                <a:cs typeface="ヒラギノ角ゴ Pro W3" charset="0"/>
              </a:rPr>
              <a:t>    verrattuna, ja lentokoneen osuus on kasvanut lautta- ja laivamatkojen kustannuksella.</a:t>
            </a:r>
          </a:p>
          <a:p>
            <a:pPr marL="285750" lvl="0" indent="-285750" defTabSz="457200" fontAlgn="base">
              <a:spcBef>
                <a:spcPts val="600"/>
              </a:spcBef>
              <a:spcAft>
                <a:spcPct val="0"/>
              </a:spcAft>
              <a:buClr>
                <a:srgbClr val="BCA4CB"/>
              </a:buClr>
              <a:buSzPct val="140000"/>
              <a:buFont typeface="Arial" pitchFamily="34" charset="0"/>
              <a:buChar char="●"/>
              <a:defRPr/>
            </a:pPr>
            <a:r>
              <a:rPr lang="fi-FI" sz="1600" dirty="0" smtClean="0">
                <a:solidFill>
                  <a:srgbClr val="000000"/>
                </a:solidFill>
                <a:latin typeface="Arial" charset="0"/>
                <a:ea typeface="ヒラギノ角ゴ Pro W3" charset="0"/>
                <a:cs typeface="ヒラギノ角ゴ Pro W3" charset="0"/>
              </a:rPr>
              <a:t>Yleisin syy pitkille ulkomaanmatkoille on matkailu</a:t>
            </a:r>
          </a:p>
          <a:p>
            <a:pPr marL="0" marR="0" lvl="0" indent="0"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a:ln>
                <a:noFill/>
              </a:ln>
              <a:solidFill>
                <a:sysClr val="windowText" lastClr="000000"/>
              </a:solidFill>
              <a:effectLst/>
              <a:uLnTx/>
              <a:uFillTx/>
              <a:latin typeface="Felbridge Pro"/>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49" y="2992806"/>
            <a:ext cx="7086295" cy="311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9820" y="6112599"/>
            <a:ext cx="7965642" cy="307777"/>
          </a:xfrm>
          <a:prstGeom prst="rect">
            <a:avLst/>
          </a:prstGeom>
          <a:noFill/>
        </p:spPr>
        <p:txBody>
          <a:bodyPr wrap="none" rtlCol="0">
            <a:spAutoFit/>
          </a:bodyPr>
          <a:lstStyle/>
          <a:p>
            <a:pPr algn="r"/>
            <a:r>
              <a:rPr lang="fi-FI" sz="1400" dirty="0">
                <a:solidFill>
                  <a:srgbClr val="000000"/>
                </a:solidFill>
                <a:latin typeface="Arial" pitchFamily="34" charset="0"/>
                <a:cs typeface="Arial" pitchFamily="34" charset="0"/>
              </a:rPr>
              <a:t>Yli 100 km </a:t>
            </a:r>
            <a:r>
              <a:rPr lang="fi-FI" sz="1400" dirty="0" smtClean="0">
                <a:solidFill>
                  <a:srgbClr val="000000"/>
                </a:solidFill>
                <a:latin typeface="Arial" pitchFamily="34" charset="0"/>
                <a:cs typeface="Arial" pitchFamily="34" charset="0"/>
              </a:rPr>
              <a:t>pitkien ulkomaanmatkojen </a:t>
            </a:r>
            <a:r>
              <a:rPr lang="fi-FI" sz="1400" dirty="0">
                <a:solidFill>
                  <a:srgbClr val="000000"/>
                </a:solidFill>
                <a:latin typeface="Arial" pitchFamily="34" charset="0"/>
                <a:cs typeface="Arial" pitchFamily="34" charset="0"/>
              </a:rPr>
              <a:t>jakautuminen kulkutavoittain ja matkan tarkoituksen mukaan</a:t>
            </a:r>
            <a:endParaRPr lang="fi-FI" sz="1400" baseline="300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15248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Aineiston jatkokäyttö</a:t>
            </a:r>
            <a:endParaRPr lang="fi-FI" dirty="0"/>
          </a:p>
        </p:txBody>
      </p:sp>
      <p:sp>
        <p:nvSpPr>
          <p:cNvPr id="3" name="Content Placeholder 2"/>
          <p:cNvSpPr>
            <a:spLocks noGrp="1"/>
          </p:cNvSpPr>
          <p:nvPr>
            <p:ph idx="1"/>
          </p:nvPr>
        </p:nvSpPr>
        <p:spPr/>
        <p:txBody>
          <a:bodyPr/>
          <a:lstStyle/>
          <a:p>
            <a:pPr marL="0" indent="0">
              <a:buNone/>
            </a:pPr>
            <a:r>
              <a:rPr lang="fi-FI" dirty="0" smtClean="0"/>
              <a:t>Lisätietoja sivustolta </a:t>
            </a:r>
            <a:r>
              <a:rPr lang="fi-FI" dirty="0" err="1" smtClean="0">
                <a:hlinkClick r:id="rId2"/>
              </a:rPr>
              <a:t>www.hlt.fi</a:t>
            </a:r>
            <a:endParaRPr lang="fi-FI" dirty="0" smtClean="0"/>
          </a:p>
          <a:p>
            <a:pPr lvl="1"/>
            <a:r>
              <a:rPr lang="fi-FI" dirty="0" smtClean="0"/>
              <a:t>Raportti</a:t>
            </a:r>
          </a:p>
          <a:p>
            <a:pPr lvl="1"/>
            <a:r>
              <a:rPr lang="fi-FI" dirty="0" smtClean="0"/>
              <a:t>Esite</a:t>
            </a:r>
          </a:p>
          <a:p>
            <a:pPr lvl="1"/>
            <a:r>
              <a:rPr lang="fi-FI" dirty="0" smtClean="0"/>
              <a:t>Faktakortit (</a:t>
            </a:r>
            <a:r>
              <a:rPr lang="fi-FI" i="1" dirty="0" smtClean="0"/>
              <a:t>Joukkoliikenne</a:t>
            </a:r>
            <a:r>
              <a:rPr lang="fi-FI" dirty="0" smtClean="0"/>
              <a:t>, </a:t>
            </a:r>
            <a:r>
              <a:rPr lang="fi-FI" i="1" dirty="0" smtClean="0"/>
              <a:t>Jalankulku ja pyöräily</a:t>
            </a:r>
            <a:r>
              <a:rPr lang="fi-FI" dirty="0" smtClean="0"/>
              <a:t>, </a:t>
            </a:r>
            <a:r>
              <a:rPr lang="fi-FI" i="1" dirty="0" smtClean="0"/>
              <a:t>Liikkuminen elämänkaaren eri vaiheissa</a:t>
            </a:r>
            <a:r>
              <a:rPr lang="fi-FI" dirty="0" smtClean="0"/>
              <a:t>, </a:t>
            </a:r>
            <a:r>
              <a:rPr lang="fi-FI" i="1" dirty="0" smtClean="0"/>
              <a:t>Etätyö ja internetin käyttö </a:t>
            </a:r>
            <a:r>
              <a:rPr lang="fi-FI" dirty="0" smtClean="0"/>
              <a:t>sekä </a:t>
            </a:r>
            <a:r>
              <a:rPr lang="fi-FI" i="1" dirty="0" smtClean="0"/>
              <a:t>Pitkät matkat, vapaa-ajan matkat ja matkailu</a:t>
            </a:r>
            <a:r>
              <a:rPr lang="fi-FI" dirty="0" smtClean="0"/>
              <a:t>)</a:t>
            </a:r>
          </a:p>
          <a:p>
            <a:pPr lvl="1"/>
            <a:r>
              <a:rPr lang="fi-FI" dirty="0" smtClean="0"/>
              <a:t>Tuloksia taulukkoina</a:t>
            </a:r>
          </a:p>
          <a:p>
            <a:pPr lvl="1"/>
            <a:r>
              <a:rPr lang="fi-FI" dirty="0" smtClean="0"/>
              <a:t>Itsepalveluanalyysit aineistosta (myös vertailu vuosien 2004-2005 ja 1998-1999 tutkimuksiin)</a:t>
            </a:r>
          </a:p>
          <a:p>
            <a:pPr lvl="1"/>
            <a:r>
              <a:rPr lang="fi-FI" dirty="0" smtClean="0"/>
              <a:t>Tietopalvelut</a:t>
            </a:r>
          </a:p>
          <a:p>
            <a:pPr lvl="1"/>
            <a:r>
              <a:rPr lang="fi-FI" dirty="0" smtClean="0"/>
              <a:t>Aineisto on saatavissa tutkimuskäyttöön Liikenneviraston luvalla</a:t>
            </a:r>
            <a:endParaRPr lang="fi-FI" dirty="0"/>
          </a:p>
          <a:p>
            <a:endParaRPr lang="fi-FI" dirty="0" smtClean="0"/>
          </a:p>
          <a:p>
            <a:pPr marL="0" indent="0">
              <a:buNone/>
            </a:pPr>
            <a:r>
              <a:rPr lang="fi-FI" dirty="0" smtClean="0"/>
              <a:t>Tutkimusaineistoon on liitetty vastaajan kotia, matkakohteita, työpaikkaa, koulua, opiskelupaikkaa, kesämökkiä sekä kakkosasuntoa koskevia luokittelutietoja alueiden luonteesta. Näin on mahdollista analysoida mm. liikkumisen ja maankäytön yhteyttä.</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19</a:t>
            </a:fld>
            <a:endParaRPr lang="fi-FI" dirty="0"/>
          </a:p>
        </p:txBody>
      </p:sp>
    </p:spTree>
    <p:extLst>
      <p:ext uri="{BB962C8B-B14F-4D97-AF65-F5344CB8AC3E}">
        <p14:creationId xmlns:p14="http://schemas.microsoft.com/office/powerpoint/2010/main" val="181693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Valtakunnallinen henkilöliikennetutkimus lyhyesti</a:t>
            </a:r>
            <a:endParaRPr lang="fi-FI" dirty="0"/>
          </a:p>
        </p:txBody>
      </p:sp>
      <p:sp>
        <p:nvSpPr>
          <p:cNvPr id="3" name="Content Placeholder 2"/>
          <p:cNvSpPr>
            <a:spLocks noGrp="1"/>
          </p:cNvSpPr>
          <p:nvPr>
            <p:ph idx="1"/>
          </p:nvPr>
        </p:nvSpPr>
        <p:spPr>
          <a:xfrm>
            <a:off x="533400" y="1268760"/>
            <a:ext cx="7422976" cy="5040560"/>
          </a:xfrm>
        </p:spPr>
        <p:txBody>
          <a:bodyPr/>
          <a:lstStyle/>
          <a:p>
            <a:r>
              <a:rPr lang="fi-FI" dirty="0" smtClean="0"/>
              <a:t>Perustiedot suomalaisten liikkumisesta: </a:t>
            </a:r>
            <a:r>
              <a:rPr lang="fi-FI" dirty="0" smtClean="0"/>
              <a:t> tutkimus </a:t>
            </a:r>
            <a:r>
              <a:rPr lang="fi-FI" dirty="0" smtClean="0"/>
              <a:t>kattaa</a:t>
            </a:r>
          </a:p>
          <a:p>
            <a:pPr lvl="1"/>
            <a:r>
              <a:rPr lang="fi-FI" dirty="0"/>
              <a:t>Koko maan </a:t>
            </a:r>
          </a:p>
          <a:p>
            <a:pPr lvl="1"/>
            <a:r>
              <a:rPr lang="fi-FI" dirty="0"/>
              <a:t>Kaikki kulkutavat</a:t>
            </a:r>
          </a:p>
          <a:p>
            <a:pPr lvl="1"/>
            <a:r>
              <a:rPr lang="fi-FI" dirty="0"/>
              <a:t>Kaikki vuodenajat ja viikonpäivät</a:t>
            </a:r>
          </a:p>
          <a:p>
            <a:pPr lvl="1"/>
            <a:r>
              <a:rPr lang="fi-FI" dirty="0"/>
              <a:t>Liikkumisen kotimaassa ja ulkomailla</a:t>
            </a:r>
          </a:p>
          <a:p>
            <a:endParaRPr lang="fi-FI" dirty="0" smtClean="0"/>
          </a:p>
          <a:p>
            <a:r>
              <a:rPr lang="fi-FI" dirty="0" smtClean="0"/>
              <a:t>Toteutettu vuodesta 1974 lähtien kuuden vuoden välein</a:t>
            </a:r>
          </a:p>
          <a:p>
            <a:endParaRPr lang="fi-FI" dirty="0" smtClean="0"/>
          </a:p>
          <a:p>
            <a:r>
              <a:rPr lang="fi-FI" dirty="0" smtClean="0"/>
              <a:t>2010–2011 tutkimuksessa</a:t>
            </a:r>
          </a:p>
          <a:p>
            <a:pPr lvl="1"/>
            <a:r>
              <a:rPr lang="fi-FI" dirty="0" smtClean="0"/>
              <a:t>Perusjoukko 4,88 miljoonaa henkilöä (6 vuotta täyttäneet, mutta </a:t>
            </a:r>
            <a:r>
              <a:rPr lang="fi-FI" dirty="0"/>
              <a:t>ei Ahvenanmaalla asuvat ja </a:t>
            </a:r>
            <a:r>
              <a:rPr lang="fi-FI" dirty="0" smtClean="0"/>
              <a:t>laitosväestö) </a:t>
            </a:r>
          </a:p>
          <a:p>
            <a:pPr lvl="1"/>
            <a:r>
              <a:rPr lang="fi-FI" dirty="0" smtClean="0"/>
              <a:t>Toteutettu puhelinhaastatteluna kesäkuusta 2010 toukokuuhun 2011</a:t>
            </a:r>
          </a:p>
          <a:p>
            <a:pPr lvl="1"/>
            <a:r>
              <a:rPr lang="fi-FI" dirty="0" smtClean="0"/>
              <a:t>Otos noin 20 000 henkilöä</a:t>
            </a:r>
          </a:p>
          <a:p>
            <a:pPr lvl="1"/>
            <a:r>
              <a:rPr lang="fi-FI" dirty="0" smtClean="0"/>
              <a:t>Vastaajia noin 12 300, vastausprosentti 56 %</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2</a:t>
            </a:fld>
            <a:endParaRPr lang="fi-FI" dirty="0"/>
          </a:p>
        </p:txBody>
      </p:sp>
    </p:spTree>
    <p:extLst>
      <p:ext uri="{BB962C8B-B14F-4D97-AF65-F5344CB8AC3E}">
        <p14:creationId xmlns:p14="http://schemas.microsoft.com/office/powerpoint/2010/main" val="487797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Otos</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3</a:t>
            </a:fld>
            <a:endParaRPr lang="fi-FI"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404664"/>
            <a:ext cx="3598644" cy="597666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015" t="21138" r="11768" b="13235"/>
          <a:stretch/>
        </p:blipFill>
        <p:spPr>
          <a:xfrm>
            <a:off x="539553" y="2289237"/>
            <a:ext cx="2952328" cy="1866684"/>
          </a:xfrm>
          <a:prstGeom prst="rect">
            <a:avLst/>
          </a:prstGeom>
          <a:ln>
            <a:solidFill>
              <a:schemeClr val="bg2"/>
            </a:solidFill>
          </a:ln>
        </p:spPr>
      </p:pic>
      <p:sp>
        <p:nvSpPr>
          <p:cNvPr id="8" name="Content Placeholder 2"/>
          <p:cNvSpPr>
            <a:spLocks noGrp="1"/>
          </p:cNvSpPr>
          <p:nvPr>
            <p:ph idx="1"/>
          </p:nvPr>
        </p:nvSpPr>
        <p:spPr>
          <a:xfrm>
            <a:off x="533400" y="1268760"/>
            <a:ext cx="3678560" cy="1656184"/>
          </a:xfrm>
        </p:spPr>
        <p:txBody>
          <a:bodyPr/>
          <a:lstStyle/>
          <a:p>
            <a:r>
              <a:rPr lang="fi-FI" dirty="0" smtClean="0"/>
              <a:t>Otanta tehtiin iän, sukupuolen ja alueryhmien perusteella</a:t>
            </a:r>
            <a:endParaRPr lang="fi-FI" dirty="0"/>
          </a:p>
        </p:txBody>
      </p:sp>
    </p:spTree>
    <p:extLst>
      <p:ext uri="{BB962C8B-B14F-4D97-AF65-F5344CB8AC3E}">
        <p14:creationId xmlns:p14="http://schemas.microsoft.com/office/powerpoint/2010/main" val="1871599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422976" cy="609600"/>
          </a:xfrm>
        </p:spPr>
        <p:txBody>
          <a:bodyPr/>
          <a:lstStyle/>
          <a:p>
            <a:r>
              <a:rPr lang="fi-FI" dirty="0"/>
              <a:t>Yhteenveto: Oleelliset muutokset liikkumisessa</a:t>
            </a:r>
          </a:p>
        </p:txBody>
      </p:sp>
      <p:sp>
        <p:nvSpPr>
          <p:cNvPr id="3" name="Content Placeholder 2"/>
          <p:cNvSpPr>
            <a:spLocks noGrp="1"/>
          </p:cNvSpPr>
          <p:nvPr>
            <p:ph idx="1"/>
          </p:nvPr>
        </p:nvSpPr>
        <p:spPr>
          <a:xfrm>
            <a:off x="323528" y="1340768"/>
            <a:ext cx="7920880" cy="4464496"/>
          </a:xfrm>
        </p:spPr>
        <p:txBody>
          <a:bodyPr/>
          <a:lstStyle/>
          <a:p>
            <a:r>
              <a:rPr lang="fi-FI" dirty="0"/>
              <a:t>Suomalaisten ostos- ja asiointimatkat ovat lisääntyneet. Nämä matkat eivät ole aiempaa pidempiä, mutta niiden määrä on kasvanut. </a:t>
            </a:r>
            <a:endParaRPr lang="fi-FI" dirty="0" smtClean="0"/>
          </a:p>
          <a:p>
            <a:r>
              <a:rPr lang="fi-FI" dirty="0" smtClean="0"/>
              <a:t>Suomalaisten </a:t>
            </a:r>
            <a:r>
              <a:rPr lang="fi-FI" dirty="0"/>
              <a:t>pitkien matkojen määrä on kasvanut. Yli sata kilometriä pitkät </a:t>
            </a:r>
            <a:r>
              <a:rPr lang="fi-FI" dirty="0" smtClean="0"/>
              <a:t>kotimaanmatkat </a:t>
            </a:r>
            <a:r>
              <a:rPr lang="fi-FI" dirty="0"/>
              <a:t>ovat kuudessa vuodessa lisääntyneet </a:t>
            </a:r>
            <a:r>
              <a:rPr lang="fi-FI" dirty="0" smtClean="0"/>
              <a:t>reilulla kymmenyksellä </a:t>
            </a:r>
            <a:r>
              <a:rPr lang="fi-FI" dirty="0"/>
              <a:t>ja ulkomaanmatkat viidenneksellä. Suomalaiset liikkuvat yhä kauemmas ja käyttävät aiempaa vähemmän aikaa liikkumiseen. </a:t>
            </a:r>
            <a:endParaRPr lang="fi-FI" dirty="0" smtClean="0"/>
          </a:p>
          <a:p>
            <a:r>
              <a:rPr lang="fi-FI" dirty="0" smtClean="0"/>
              <a:t>Suomalaiset </a:t>
            </a:r>
            <a:r>
              <a:rPr lang="fi-FI" dirty="0"/>
              <a:t>liikkuvat jalan ja pyörällä aiempaa vähemmän. Vähennystä on jonkin verran kaikissa ikäryhmissä, mutta merkittävintä se on nuorten ja ikääntyneiden kohdalla. Nuorten jalankulkua ja pyöräilyä ovat korvanneet ajo mopoilla ja mopo-autoilla. Ikäihmiset taas autoilevat enemmän kuin aiemmin. </a:t>
            </a:r>
          </a:p>
          <a:p>
            <a:r>
              <a:rPr lang="fi-FI" dirty="0"/>
              <a:t>Vaikka henkilöautojen määrä on kasvanut, ei niitä käytetä matkoihin enempää kuin aiemmin. Yhtä autoa kohti ajetaan selvästi vähemmän kuin ennen. Kakkosautot ovat yleistyneet entisestään ja naisten autoilu on lisääntynyt. Henkilöauton käyttö lyhyillä matkoilla on </a:t>
            </a:r>
            <a:r>
              <a:rPr lang="fi-FI" dirty="0" smtClean="0"/>
              <a:t>lisääntynyt. </a:t>
            </a:r>
            <a:r>
              <a:rPr lang="fi-FI" dirty="0"/>
              <a:t>Automatkoista kaikkein yleisimpiä ovat 1-3 kilometrin pituiset </a:t>
            </a:r>
            <a:r>
              <a:rPr lang="fi-FI" dirty="0" smtClean="0"/>
              <a:t>matkat.</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4</a:t>
            </a:fld>
            <a:endParaRPr lang="fi-FI" dirty="0"/>
          </a:p>
        </p:txBody>
      </p:sp>
    </p:spTree>
    <p:extLst>
      <p:ext uri="{BB962C8B-B14F-4D97-AF65-F5344CB8AC3E}">
        <p14:creationId xmlns:p14="http://schemas.microsoft.com/office/powerpoint/2010/main" val="798177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683568" y="476672"/>
            <a:ext cx="8064896" cy="609600"/>
          </a:xfrm>
        </p:spPr>
        <p:txBody>
          <a:bodyPr>
            <a:normAutofit fontScale="90000"/>
          </a:bodyPr>
          <a:lstStyle/>
          <a:p>
            <a:r>
              <a:rPr lang="fi-FI" sz="2700" dirty="0" smtClean="0"/>
              <a:t>Liikkumisen perustunnusluvut</a:t>
            </a:r>
            <a:r>
              <a:rPr lang="fi-FI" b="1" dirty="0" smtClean="0"/>
              <a:t/>
            </a:r>
            <a:br>
              <a:rPr lang="fi-FI" b="1" dirty="0" smtClean="0"/>
            </a:br>
            <a:endParaRPr lang="fi-FI" dirty="0"/>
          </a:p>
        </p:txBody>
      </p:sp>
      <p:sp>
        <p:nvSpPr>
          <p:cNvPr id="4" name="Sisällön paikkamerkki 3"/>
          <p:cNvSpPr>
            <a:spLocks noGrp="1"/>
          </p:cNvSpPr>
          <p:nvPr>
            <p:ph idx="1"/>
          </p:nvPr>
        </p:nvSpPr>
        <p:spPr>
          <a:xfrm>
            <a:off x="395536" y="1268760"/>
            <a:ext cx="7422976" cy="4824536"/>
          </a:xfrm>
        </p:spPr>
        <p:txBody>
          <a:bodyPr/>
          <a:lstStyle/>
          <a:p>
            <a:r>
              <a:rPr lang="fi-FI" dirty="0" smtClean="0"/>
              <a:t>Kotimaanmatkojen kokonaismatkamäärät ja -suoritteet ovat pysyneet suunnilleen samoina kuuden vuoden takaiseen tilanteeseen nähden. Liikkuminen ei siis sinänsä ole lisääntynyt.</a:t>
            </a:r>
          </a:p>
          <a:p>
            <a:r>
              <a:rPr lang="fi-FI" dirty="0" smtClean="0"/>
              <a:t>Selvä muutos pitkän ajan trendissä on kuitenkin se, että </a:t>
            </a:r>
            <a:r>
              <a:rPr lang="fi-FI" dirty="0"/>
              <a:t>m</a:t>
            </a:r>
            <a:r>
              <a:rPr lang="fi-FI" dirty="0" smtClean="0"/>
              <a:t>atkoihin kokonaisuudessaan käytetty aika on hieman pienentynyt, eli suomalaiset käyttävät aiempaa nopeampia kulkutapoja.</a:t>
            </a:r>
          </a:p>
          <a:p>
            <a:endParaRPr lang="fi-FI" dirty="0" smtClean="0"/>
          </a:p>
          <a:p>
            <a:endParaRPr lang="fi-FI" dirty="0" smtClean="0"/>
          </a:p>
          <a:p>
            <a:endParaRPr lang="fi-FI" dirty="0"/>
          </a:p>
        </p:txBody>
      </p:sp>
      <p:pic>
        <p:nvPicPr>
          <p:cNvPr id="2" name="Kuva 1"/>
          <p:cNvPicPr>
            <a:picLocks noChangeAspect="1"/>
          </p:cNvPicPr>
          <p:nvPr/>
        </p:nvPicPr>
        <p:blipFill rotWithShape="1">
          <a:blip r:embed="rId2">
            <a:extLst>
              <a:ext uri="{28A0092B-C50C-407E-A947-70E740481C1C}">
                <a14:useLocalDpi xmlns:a14="http://schemas.microsoft.com/office/drawing/2010/main" val="0"/>
              </a:ext>
            </a:extLst>
          </a:blip>
          <a:srcRect t="10977"/>
          <a:stretch/>
        </p:blipFill>
        <p:spPr>
          <a:xfrm>
            <a:off x="395536" y="3503852"/>
            <a:ext cx="7037300" cy="2730616"/>
          </a:xfrm>
          <a:prstGeom prst="rect">
            <a:avLst/>
          </a:prstGeom>
        </p:spPr>
      </p:pic>
      <p:sp>
        <p:nvSpPr>
          <p:cNvPr id="5" name="Suorakulmio 4"/>
          <p:cNvSpPr/>
          <p:nvPr/>
        </p:nvSpPr>
        <p:spPr>
          <a:xfrm>
            <a:off x="6804248" y="5049180"/>
            <a:ext cx="504056" cy="36004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Dian numeron paikkamerkki 6"/>
          <p:cNvSpPr>
            <a:spLocks noGrp="1"/>
          </p:cNvSpPr>
          <p:nvPr>
            <p:ph type="sldNum" sz="quarter" idx="12"/>
          </p:nvPr>
        </p:nvSpPr>
        <p:spPr/>
        <p:txBody>
          <a:bodyPr/>
          <a:lstStyle/>
          <a:p>
            <a:fld id="{E1D6A18F-9C24-4381-90D4-BD643B44060C}" type="slidenum">
              <a:rPr lang="fi-FI" smtClean="0"/>
              <a:t>5</a:t>
            </a:fld>
            <a:endParaRPr lang="fi-FI"/>
          </a:p>
        </p:txBody>
      </p:sp>
    </p:spTree>
    <p:extLst>
      <p:ext uri="{BB962C8B-B14F-4D97-AF65-F5344CB8AC3E}">
        <p14:creationId xmlns:p14="http://schemas.microsoft.com/office/powerpoint/2010/main" val="415676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quarter" idx="4294967295"/>
          </p:nvPr>
        </p:nvPicPr>
        <p:blipFill>
          <a:blip r:embed="rId2"/>
          <a:srcRect/>
          <a:stretch>
            <a:fillRect/>
          </a:stretch>
        </p:blipFill>
        <p:spPr>
          <a:xfrm>
            <a:off x="293022" y="3501008"/>
            <a:ext cx="7416824" cy="2849875"/>
          </a:xfrm>
        </p:spPr>
      </p:pic>
      <p:sp>
        <p:nvSpPr>
          <p:cNvPr id="2" name="Title 1"/>
          <p:cNvSpPr>
            <a:spLocks noGrp="1"/>
          </p:cNvSpPr>
          <p:nvPr>
            <p:ph type="title"/>
          </p:nvPr>
        </p:nvSpPr>
        <p:spPr>
          <a:xfrm>
            <a:off x="542216" y="486190"/>
            <a:ext cx="7422976" cy="609600"/>
          </a:xfrm>
        </p:spPr>
        <p:txBody>
          <a:bodyPr>
            <a:normAutofit/>
          </a:bodyPr>
          <a:lstStyle/>
          <a:p>
            <a:r>
              <a:rPr lang="fi-FI" dirty="0"/>
              <a:t>Kulkutapojen käyttö kotimaanmatkoilla</a:t>
            </a:r>
          </a:p>
        </p:txBody>
      </p:sp>
      <p:sp>
        <p:nvSpPr>
          <p:cNvPr id="5" name="Slide Number Placeholder 4"/>
          <p:cNvSpPr>
            <a:spLocks noGrp="1"/>
          </p:cNvSpPr>
          <p:nvPr>
            <p:ph type="sldNum" sz="quarter" idx="12"/>
          </p:nvPr>
        </p:nvSpPr>
        <p:spPr/>
        <p:txBody>
          <a:bodyPr/>
          <a:lstStyle/>
          <a:p>
            <a:fld id="{66EADA40-FB0F-4164-9192-0D25DC3A4211}" type="slidenum">
              <a:rPr lang="fi-FI" smtClean="0"/>
              <a:pPr/>
              <a:t>6</a:t>
            </a:fld>
            <a:endParaRPr lang="fi-FI" dirty="0"/>
          </a:p>
        </p:txBody>
      </p:sp>
      <p:sp>
        <p:nvSpPr>
          <p:cNvPr id="8" name="Text Placeholder 6"/>
          <p:cNvSpPr txBox="1">
            <a:spLocks/>
          </p:cNvSpPr>
          <p:nvPr/>
        </p:nvSpPr>
        <p:spPr bwMode="auto">
          <a:xfrm>
            <a:off x="467544" y="1128404"/>
            <a:ext cx="428396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1" fontAlgn="base" hangingPunct="1">
              <a:spcBef>
                <a:spcPts val="1000"/>
              </a:spcBef>
              <a:spcAft>
                <a:spcPct val="0"/>
              </a:spcAft>
              <a:buClr>
                <a:srgbClr val="BCA4CB"/>
              </a:buClr>
              <a:buSzPct val="140000"/>
              <a:buFont typeface="Arial" pitchFamily="34" charset="0"/>
              <a:buChar char="●"/>
              <a:defRPr sz="1600" b="0" kern="1200" baseline="0">
                <a:solidFill>
                  <a:srgbClr val="000000"/>
                </a:solidFill>
                <a:latin typeface="Arial" charset="0"/>
                <a:ea typeface="ヒラギノ角ゴ Pro W3" charset="0"/>
                <a:cs typeface="ヒラギノ角ゴ Pro W3" charset="0"/>
              </a:defRPr>
            </a:lvl1pPr>
            <a:lvl2pPr marL="622800" indent="-266400" algn="l" defTabSz="457200" rtl="0" eaLnBrk="1" fontAlgn="base" hangingPunct="1">
              <a:lnSpc>
                <a:spcPts val="1920"/>
              </a:lnSpc>
              <a:spcBef>
                <a:spcPts val="600"/>
              </a:spcBef>
              <a:spcAft>
                <a:spcPct val="0"/>
              </a:spcAft>
              <a:buClr>
                <a:srgbClr val="A59D95"/>
              </a:buClr>
              <a:buSzPct val="100000"/>
              <a:buFont typeface="Arial" pitchFamily="34" charset="0"/>
              <a:buChar char="●"/>
              <a:defRPr sz="1600" b="0" kern="1200" baseline="0">
                <a:solidFill>
                  <a:srgbClr val="000000"/>
                </a:solidFill>
                <a:latin typeface="Arial" charset="0"/>
                <a:ea typeface="ヒラギノ角ゴ Pro W3" charset="0"/>
                <a:cs typeface="Felbridge Pro"/>
              </a:defRPr>
            </a:lvl2pPr>
            <a:lvl3pPr marL="810000" indent="-9207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3pPr>
            <a:lvl4pPr marL="1080000" indent="-90488"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4pPr>
            <a:lvl5pPr marL="1342800" indent="-8572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dirty="0" smtClean="0"/>
              <a:t>3 matkaa vuorokaudessa</a:t>
            </a:r>
          </a:p>
          <a:p>
            <a:r>
              <a:rPr lang="fi-FI" dirty="0" smtClean="0"/>
              <a:t>41 km vuorokaudessa</a:t>
            </a:r>
          </a:p>
          <a:p>
            <a:r>
              <a:rPr lang="fi-FI" dirty="0" smtClean="0"/>
              <a:t>66 minuuttia vuorokaudessa</a:t>
            </a:r>
          </a:p>
        </p:txBody>
      </p:sp>
      <p:sp>
        <p:nvSpPr>
          <p:cNvPr id="9" name="Text Placeholder 6"/>
          <p:cNvSpPr txBox="1">
            <a:spLocks/>
          </p:cNvSpPr>
          <p:nvPr/>
        </p:nvSpPr>
        <p:spPr bwMode="auto">
          <a:xfrm>
            <a:off x="4717119" y="1128404"/>
            <a:ext cx="4283968"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1" fontAlgn="base" hangingPunct="1">
              <a:spcBef>
                <a:spcPts val="1000"/>
              </a:spcBef>
              <a:spcAft>
                <a:spcPct val="0"/>
              </a:spcAft>
              <a:buClr>
                <a:srgbClr val="BCA4CB"/>
              </a:buClr>
              <a:buSzPct val="140000"/>
              <a:buFont typeface="Arial" pitchFamily="34" charset="0"/>
              <a:buChar char="●"/>
              <a:defRPr sz="1600" b="0" kern="1200" baseline="0">
                <a:solidFill>
                  <a:srgbClr val="000000"/>
                </a:solidFill>
                <a:latin typeface="Arial" charset="0"/>
                <a:ea typeface="ヒラギノ角ゴ Pro W3" charset="0"/>
                <a:cs typeface="ヒラギノ角ゴ Pro W3" charset="0"/>
              </a:defRPr>
            </a:lvl1pPr>
            <a:lvl2pPr marL="622800" indent="-266400" algn="l" defTabSz="457200" rtl="0" eaLnBrk="1" fontAlgn="base" hangingPunct="1">
              <a:lnSpc>
                <a:spcPts val="1920"/>
              </a:lnSpc>
              <a:spcBef>
                <a:spcPts val="600"/>
              </a:spcBef>
              <a:spcAft>
                <a:spcPct val="0"/>
              </a:spcAft>
              <a:buClr>
                <a:srgbClr val="A59D95"/>
              </a:buClr>
              <a:buSzPct val="100000"/>
              <a:buFont typeface="Arial" pitchFamily="34" charset="0"/>
              <a:buChar char="●"/>
              <a:defRPr sz="1600" b="0" kern="1200" baseline="0">
                <a:solidFill>
                  <a:srgbClr val="000000"/>
                </a:solidFill>
                <a:latin typeface="Arial" charset="0"/>
                <a:ea typeface="ヒラギノ角ゴ Pro W3" charset="0"/>
                <a:cs typeface="Felbridge Pro"/>
              </a:defRPr>
            </a:lvl2pPr>
            <a:lvl3pPr marL="810000" indent="-9207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3pPr>
            <a:lvl4pPr marL="1080000" indent="-90488"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4pPr>
            <a:lvl5pPr marL="1342800" indent="-8572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dirty="0" smtClean="0"/>
              <a:t>matkan keskipituus 14 km</a:t>
            </a:r>
          </a:p>
          <a:p>
            <a:r>
              <a:rPr lang="fi-FI" dirty="0" smtClean="0"/>
              <a:t>keskimääräinen matka-aika 23 minuuttia</a:t>
            </a:r>
          </a:p>
        </p:txBody>
      </p:sp>
      <p:sp>
        <p:nvSpPr>
          <p:cNvPr id="10" name="Text Placeholder 6"/>
          <p:cNvSpPr txBox="1">
            <a:spLocks/>
          </p:cNvSpPr>
          <p:nvPr/>
        </p:nvSpPr>
        <p:spPr bwMode="auto">
          <a:xfrm>
            <a:off x="445326" y="2348880"/>
            <a:ext cx="8280920" cy="107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defTabSz="457200" rtl="0" eaLnBrk="1" fontAlgn="base" hangingPunct="1">
              <a:spcBef>
                <a:spcPts val="1000"/>
              </a:spcBef>
              <a:spcAft>
                <a:spcPct val="0"/>
              </a:spcAft>
              <a:buClr>
                <a:srgbClr val="BCA4CB"/>
              </a:buClr>
              <a:buSzPct val="140000"/>
              <a:buFont typeface="Arial" pitchFamily="34" charset="0"/>
              <a:buChar char="●"/>
              <a:defRPr sz="1600" b="0" kern="1200" baseline="0">
                <a:solidFill>
                  <a:srgbClr val="000000"/>
                </a:solidFill>
                <a:latin typeface="Arial" charset="0"/>
                <a:ea typeface="ヒラギノ角ゴ Pro W3" charset="0"/>
                <a:cs typeface="ヒラギノ角ゴ Pro W3" charset="0"/>
              </a:defRPr>
            </a:lvl1pPr>
            <a:lvl2pPr marL="622800" indent="-266400" algn="l" defTabSz="457200" rtl="0" eaLnBrk="1" fontAlgn="base" hangingPunct="1">
              <a:lnSpc>
                <a:spcPts val="1920"/>
              </a:lnSpc>
              <a:spcBef>
                <a:spcPts val="600"/>
              </a:spcBef>
              <a:spcAft>
                <a:spcPct val="0"/>
              </a:spcAft>
              <a:buClr>
                <a:srgbClr val="A59D95"/>
              </a:buClr>
              <a:buSzPct val="100000"/>
              <a:buFont typeface="Arial" pitchFamily="34" charset="0"/>
              <a:buChar char="●"/>
              <a:defRPr sz="1600" b="0" kern="1200" baseline="0">
                <a:solidFill>
                  <a:srgbClr val="000000"/>
                </a:solidFill>
                <a:latin typeface="Arial" charset="0"/>
                <a:ea typeface="ヒラギノ角ゴ Pro W3" charset="0"/>
                <a:cs typeface="Felbridge Pro"/>
              </a:defRPr>
            </a:lvl2pPr>
            <a:lvl3pPr marL="810000" indent="-9207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3pPr>
            <a:lvl4pPr marL="1080000" indent="-90488"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4pPr>
            <a:lvl5pPr marL="1342800" indent="-8572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dirty="0" smtClean="0"/>
              <a:t>Suurin osa kotimaanmatkoista tehdään henkilöautolla</a:t>
            </a:r>
          </a:p>
          <a:p>
            <a:pPr marL="0" indent="0">
              <a:buNone/>
            </a:pPr>
            <a:r>
              <a:rPr lang="fi-FI" dirty="0" smtClean="0"/>
              <a:t>Kävellen, pyörällä ja muilla kevyen liikenteen kulkutavoilla tehdään lähes kolmannes matkoista, mutta kilometreistä niistä kertyy vain 4 %</a:t>
            </a:r>
          </a:p>
        </p:txBody>
      </p:sp>
    </p:spTree>
    <p:extLst>
      <p:ext uri="{BB962C8B-B14F-4D97-AF65-F5344CB8AC3E}">
        <p14:creationId xmlns:p14="http://schemas.microsoft.com/office/powerpoint/2010/main" val="793300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66992" cy="609600"/>
          </a:xfrm>
        </p:spPr>
        <p:txBody>
          <a:bodyPr>
            <a:noAutofit/>
          </a:bodyPr>
          <a:lstStyle/>
          <a:p>
            <a:r>
              <a:rPr lang="fi-FI" dirty="0" smtClean="0"/>
              <a:t>Kulkutapajakauma matkan pituuden mukaan kotimaassa</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7</a:t>
            </a:fld>
            <a:endParaRPr lang="fi-FI"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585" y="1412776"/>
            <a:ext cx="8008063" cy="492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49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smtClean="0"/>
              <a:t>Kulkutapajakauma matkan keston </a:t>
            </a:r>
            <a:r>
              <a:rPr lang="fi-FI" dirty="0"/>
              <a:t>mukaan kotimaassa</a:t>
            </a:r>
          </a:p>
        </p:txBody>
      </p:sp>
      <p:sp>
        <p:nvSpPr>
          <p:cNvPr id="5" name="Slide Number Placeholder 4"/>
          <p:cNvSpPr>
            <a:spLocks noGrp="1"/>
          </p:cNvSpPr>
          <p:nvPr>
            <p:ph type="sldNum" sz="quarter" idx="12"/>
          </p:nvPr>
        </p:nvSpPr>
        <p:spPr/>
        <p:txBody>
          <a:bodyPr/>
          <a:lstStyle/>
          <a:p>
            <a:fld id="{66EADA40-FB0F-4164-9192-0D25DC3A4211}" type="slidenum">
              <a:rPr lang="fi-FI" smtClean="0"/>
              <a:pPr/>
              <a:t>8</a:t>
            </a:fld>
            <a:endParaRPr lang="fi-FI"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430408"/>
            <a:ext cx="7920881" cy="501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593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Ajokortin hallinta ja matkasuorite kotimaassa</a:t>
            </a:r>
            <a:endParaRPr lang="fi-FI" dirty="0"/>
          </a:p>
        </p:txBody>
      </p:sp>
      <p:sp>
        <p:nvSpPr>
          <p:cNvPr id="5" name="Slide Number Placeholder 4"/>
          <p:cNvSpPr>
            <a:spLocks noGrp="1"/>
          </p:cNvSpPr>
          <p:nvPr>
            <p:ph type="sldNum" sz="quarter" idx="12"/>
          </p:nvPr>
        </p:nvSpPr>
        <p:spPr/>
        <p:txBody>
          <a:bodyPr/>
          <a:lstStyle/>
          <a:p>
            <a:fld id="{66EADA40-FB0F-4164-9192-0D25DC3A4211}" type="slidenum">
              <a:rPr lang="fi-FI" smtClean="0"/>
              <a:pPr/>
              <a:t>9</a:t>
            </a:fld>
            <a:endParaRPr lang="fi-F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895850"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124744"/>
            <a:ext cx="3316287" cy="474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543459"/>
      </p:ext>
    </p:extLst>
  </p:cSld>
  <p:clrMapOvr>
    <a:masterClrMapping/>
  </p:clrMapOvr>
</p:sld>
</file>

<file path=ppt/theme/theme1.xml><?xml version="1.0" encoding="utf-8"?>
<a:theme xmlns:a="http://schemas.openxmlformats.org/drawingml/2006/main" name="PowerPoint-pohja_suomi_PP2010">
  <a:themeElements>
    <a:clrScheme name="Liikennevirasto">
      <a:dk1>
        <a:srgbClr val="766A62"/>
      </a:dk1>
      <a:lt1>
        <a:srgbClr val="FFFFFF"/>
      </a:lt1>
      <a:dk2>
        <a:srgbClr val="0088CE"/>
      </a:dk2>
      <a:lt2>
        <a:srgbClr val="A59D95"/>
      </a:lt2>
      <a:accent1>
        <a:srgbClr val="0046AD"/>
      </a:accent1>
      <a:accent2>
        <a:srgbClr val="00B0CA"/>
      </a:accent2>
      <a:accent3>
        <a:srgbClr val="3DB7E4"/>
      </a:accent3>
      <a:accent4>
        <a:srgbClr val="BCBC7E"/>
      </a:accent4>
      <a:accent5>
        <a:srgbClr val="E9AB00"/>
      </a:accent5>
      <a:accent6>
        <a:srgbClr val="BCA4CB"/>
      </a:accent6>
      <a:hlink>
        <a:srgbClr val="E9AB00"/>
      </a:hlink>
      <a:folHlink>
        <a:srgbClr val="766A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r">
          <a:defRPr sz="1400" baseline="30000" dirty="0" smtClean="0">
            <a:solidFill>
              <a:srgbClr val="A59D95"/>
            </a:solidFill>
            <a:latin typeface="Felbridge Pro"/>
            <a:cs typeface="Felbridge Pro"/>
          </a:defRPr>
        </a:defPPr>
      </a:lstStyle>
    </a:tx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PowerPoint-pohja_suomi_PP2010</Template>
  <TotalTime>3024</TotalTime>
  <Words>852</Words>
  <Application>Microsoft Office PowerPoint</Application>
  <PresentationFormat>Näytössä katseltava diaesitys (4:3)</PresentationFormat>
  <Paragraphs>150</Paragraphs>
  <Slides>19</Slides>
  <Notes>0</Notes>
  <HiddenSlides>0</HiddenSlides>
  <MMClips>0</MMClips>
  <ScaleCrop>false</ScaleCrop>
  <HeadingPairs>
    <vt:vector size="4" baseType="variant">
      <vt:variant>
        <vt:lpstr>Teema</vt:lpstr>
      </vt:variant>
      <vt:variant>
        <vt:i4>1</vt:i4>
      </vt:variant>
      <vt:variant>
        <vt:lpstr>Dian otsikot</vt:lpstr>
      </vt:variant>
      <vt:variant>
        <vt:i4>19</vt:i4>
      </vt:variant>
    </vt:vector>
  </HeadingPairs>
  <TitlesOfParts>
    <vt:vector size="20" baseType="lpstr">
      <vt:lpstr>PowerPoint-pohja_suomi_PP2010</vt:lpstr>
      <vt:lpstr>Valtakunnallinen henkilöliikennetutkimus 2010–2011  Keskeisiä tuloksia</vt:lpstr>
      <vt:lpstr>Valtakunnallinen henkilöliikennetutkimus lyhyesti</vt:lpstr>
      <vt:lpstr>Otos</vt:lpstr>
      <vt:lpstr>Yhteenveto: Oleelliset muutokset liikkumisessa</vt:lpstr>
      <vt:lpstr>Liikkumisen perustunnusluvut </vt:lpstr>
      <vt:lpstr>Kulkutapojen käyttö kotimaanmatkoilla</vt:lpstr>
      <vt:lpstr>Kulkutapajakauma matkan pituuden mukaan kotimaassa</vt:lpstr>
      <vt:lpstr>Kulkutapajakauma matkan keston mukaan kotimaassa</vt:lpstr>
      <vt:lpstr>Ajokortin hallinta ja matkasuorite kotimaassa</vt:lpstr>
      <vt:lpstr>Kotimaan matkasuorite eri kulkutavoilla kotitalouden henkilöautojen mukaan</vt:lpstr>
      <vt:lpstr>Väestöryhmät: matkasuorite kotimaassa eri kulku- tavoilla iän ja sukupuolen mukaan jaoteltuna</vt:lpstr>
      <vt:lpstr>Matkojen tarkoitukset</vt:lpstr>
      <vt:lpstr>Matkojen tarkoitus kotimaanmatkoilla</vt:lpstr>
      <vt:lpstr>Kotimaan matkasuorite eri viikonpäivinä  matkan tarkoituksen mukaan</vt:lpstr>
      <vt:lpstr>Yhdyskuntarakenne</vt:lpstr>
      <vt:lpstr>Kotimaan matkasuorite kulkutavoittain erityyppisillä asuinalueilla</vt:lpstr>
      <vt:lpstr>Yli 100 km pitkät kotimaanmatkat</vt:lpstr>
      <vt:lpstr>Yli 100 km pitkät ulkomaanmatkat</vt:lpstr>
      <vt:lpstr>Aineiston jatkokäyttö</vt:lpstr>
    </vt:vector>
  </TitlesOfParts>
  <Company>Liikennevirasto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Majamäki Johanna /KH</dc:creator>
  <cp:lastModifiedBy>Viinikainen Tytti /KH</cp:lastModifiedBy>
  <cp:revision>141</cp:revision>
  <dcterms:created xsi:type="dcterms:W3CDTF">2011-07-07T09:37:35Z</dcterms:created>
  <dcterms:modified xsi:type="dcterms:W3CDTF">2012-05-21T11:13:06Z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473.-2.01.001</vt:lpwstr>
  </property>
</Properties>
</file>